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736" r:id="rId1"/>
  </p:sldMasterIdLst>
  <p:notesMasterIdLst>
    <p:notesMasterId r:id="rId24"/>
  </p:notesMasterIdLst>
  <p:sldIdLst>
    <p:sldId id="258" r:id="rId2"/>
    <p:sldId id="259" r:id="rId3"/>
    <p:sldId id="294" r:id="rId4"/>
    <p:sldId id="299" r:id="rId5"/>
    <p:sldId id="304" r:id="rId6"/>
    <p:sldId id="274" r:id="rId7"/>
    <p:sldId id="305" r:id="rId8"/>
    <p:sldId id="298" r:id="rId9"/>
    <p:sldId id="279" r:id="rId10"/>
    <p:sldId id="280" r:id="rId11"/>
    <p:sldId id="300" r:id="rId12"/>
    <p:sldId id="285" r:id="rId13"/>
    <p:sldId id="301" r:id="rId14"/>
    <p:sldId id="302" r:id="rId15"/>
    <p:sldId id="295" r:id="rId16"/>
    <p:sldId id="291" r:id="rId17"/>
    <p:sldId id="296" r:id="rId18"/>
    <p:sldId id="292" r:id="rId19"/>
    <p:sldId id="282" r:id="rId20"/>
    <p:sldId id="297" r:id="rId21"/>
    <p:sldId id="303" r:id="rId22"/>
    <p:sldId id="306"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C9"/>
    <a:srgbClr val="4C83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65A390-49B3-E1E6-67F8-F69242638DAA}" v="381" dt="2024-05-08T06:23:19.689"/>
    <p1510:client id="{A4D9701B-844F-3B49-8FB2-9BE8E1F21704}" v="38" dt="2024-05-08T00:56:34.330"/>
    <p1510:client id="{BD824B6F-A0A1-46E2-8DC4-110152087886}" v="1120" dt="2024-05-08T05:11:31.45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79B431-081C-4E8E-A625-AC3C0E9348B1}" type="datetimeFigureOut">
              <a:t>5/8/2024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B88C93-DA7B-41F1-A4DA-F3225CE874A5}" type="slidenum">
              <a:t>‹#›</a:t>
            </a:fld>
            <a:endParaRPr lang="en-US"/>
          </a:p>
        </p:txBody>
      </p:sp>
    </p:spTree>
    <p:extLst>
      <p:ext uri="{BB962C8B-B14F-4D97-AF65-F5344CB8AC3E}">
        <p14:creationId xmlns:p14="http://schemas.microsoft.com/office/powerpoint/2010/main" val="2737597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everyone. My name is Han, and this is Saheli, this is Chen. Today we are going to talk about our final project of Ordering face dataset using manifold learning.</a:t>
            </a:r>
          </a:p>
          <a:p>
            <a:endParaRPr lang="en-US">
              <a:cs typeface="Calibri"/>
            </a:endParaRPr>
          </a:p>
        </p:txBody>
      </p:sp>
      <p:sp>
        <p:nvSpPr>
          <p:cNvPr id="4" name="Slide Number Placeholder 3"/>
          <p:cNvSpPr>
            <a:spLocks noGrp="1"/>
          </p:cNvSpPr>
          <p:nvPr>
            <p:ph type="sldNum" sz="quarter" idx="5"/>
          </p:nvPr>
        </p:nvSpPr>
        <p:spPr/>
        <p:txBody>
          <a:bodyPr/>
          <a:lstStyle/>
          <a:p>
            <a:fld id="{81B88C93-DA7B-41F1-A4DA-F3225CE874A5}" type="slidenum">
              <a:t>1</a:t>
            </a:fld>
            <a:endParaRPr lang="en-US"/>
          </a:p>
        </p:txBody>
      </p:sp>
    </p:spTree>
    <p:extLst>
      <p:ext uri="{BB962C8B-B14F-4D97-AF65-F5344CB8AC3E}">
        <p14:creationId xmlns:p14="http://schemas.microsoft.com/office/powerpoint/2010/main" val="2636938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I take 100 different random seeds and average the results.</a:t>
            </a:r>
          </a:p>
          <a:p>
            <a:r>
              <a:rPr lang="en-US"/>
              <a:t>We can see that the averaged result is still not good.</a:t>
            </a:r>
            <a:endParaRPr lang="en-US">
              <a:cs typeface="Calibri"/>
            </a:endParaRPr>
          </a:p>
          <a:p>
            <a:r>
              <a:rPr lang="en-US"/>
              <a:t>This is because the classical MDS is essential linear, so it is does not work well for data points in highly nonlinear manifolds, , which is the case for this dataset.</a:t>
            </a:r>
            <a:endParaRPr lang="en-US">
              <a:cs typeface="Calibri"/>
            </a:endParaRPr>
          </a:p>
          <a:p>
            <a:r>
              <a:rPr lang="en-US"/>
              <a:t>So, it is better to consider other nonlinear methods.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81B88C93-DA7B-41F1-A4DA-F3225CE874A5}" type="slidenum">
              <a:t>10</a:t>
            </a:fld>
            <a:endParaRPr lang="en-US"/>
          </a:p>
        </p:txBody>
      </p:sp>
    </p:spTree>
    <p:extLst>
      <p:ext uri="{BB962C8B-B14F-4D97-AF65-F5344CB8AC3E}">
        <p14:creationId xmlns:p14="http://schemas.microsoft.com/office/powerpoint/2010/main" val="1670440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LTSA---Local tangent space alignment, which applies PCA locally to obtain the basis of local tangent space and align these spaces. </a:t>
            </a:r>
            <a:endParaRPr lang="zh-CN" altLang="en-US">
              <a:ea typeface="等线" panose="02010600030101010101" pitchFamily="2" charset="-122"/>
            </a:endParaRPr>
          </a:p>
          <a:p>
            <a:r>
              <a:rPr lang="en-US"/>
              <a:t>It considers both the local and global structure and well known for its good performance on embedding the </a:t>
            </a:r>
            <a:r>
              <a:rPr lang="en-US" err="1"/>
              <a:t>swiss</a:t>
            </a:r>
            <a:r>
              <a:rPr lang="en-US"/>
              <a:t> roll.</a:t>
            </a:r>
            <a:endParaRPr lang="zh-CN" altLang="en-US">
              <a:ea typeface="等线" panose="02010600030101010101" pitchFamily="2" charset="-122"/>
              <a:cs typeface="Calibri" panose="020F0502020204030204"/>
            </a:endParaRPr>
          </a:p>
          <a:p>
            <a:endParaRPr lang="en-US"/>
          </a:p>
          <a:p>
            <a:r>
              <a:rPr lang="en-US">
                <a:cs typeface="Calibri"/>
              </a:rPr>
              <a:t>The main step of the algorithm includes:</a:t>
            </a:r>
            <a:endParaRPr lang="en-US"/>
          </a:p>
          <a:p>
            <a:r>
              <a:rPr lang="en-US"/>
              <a:t>1) Compute Local SVD of neighborhood Matrix X for k Nearest neighbors for each point.</a:t>
            </a:r>
            <a:endParaRPr lang="zh-CN" altLang="en-US">
              <a:ea typeface="等线" panose="02010600030101010101" pitchFamily="2" charset="-122"/>
              <a:cs typeface="Calibri"/>
            </a:endParaRPr>
          </a:p>
          <a:p>
            <a:r>
              <a:rPr lang="en-US"/>
              <a:t>2) Obtain Alignment Matrix K which is calculated from the top d dimension right singular vectors from local SVD and selection Matrix S. </a:t>
            </a:r>
            <a:endParaRPr lang="zh-CN" altLang="en-US">
              <a:ea typeface="等线"/>
            </a:endParaRPr>
          </a:p>
          <a:p>
            <a:r>
              <a:rPr lang="en-US"/>
              <a:t>3) Choose the smallest d+1 eigenvectors of K and drop the smallest eigenvector to realize the d-embedding.</a:t>
            </a:r>
            <a:endParaRPr lang="en-US">
              <a:cs typeface="Calibri"/>
            </a:endParaRPr>
          </a:p>
        </p:txBody>
      </p:sp>
      <p:sp>
        <p:nvSpPr>
          <p:cNvPr id="4" name="Slide Number Placeholder 3"/>
          <p:cNvSpPr>
            <a:spLocks noGrp="1"/>
          </p:cNvSpPr>
          <p:nvPr>
            <p:ph type="sldNum" sz="quarter" idx="5"/>
          </p:nvPr>
        </p:nvSpPr>
        <p:spPr/>
        <p:txBody>
          <a:bodyPr/>
          <a:lstStyle/>
          <a:p>
            <a:fld id="{81B88C93-DA7B-41F1-A4DA-F3225CE874A5}" type="slidenum">
              <a:t>11</a:t>
            </a:fld>
            <a:endParaRPr lang="en-US"/>
          </a:p>
        </p:txBody>
      </p:sp>
    </p:spTree>
    <p:extLst>
      <p:ext uri="{BB962C8B-B14F-4D97-AF65-F5344CB8AC3E}">
        <p14:creationId xmlns:p14="http://schemas.microsoft.com/office/powerpoint/2010/main" val="3608663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result is also looks good. We can see </a:t>
            </a:r>
            <a:r>
              <a:rPr lang="en-US"/>
              <a:t>images 25 to 27 marked in the red box, the actual rotation angle is more than 90 degrees</a:t>
            </a:r>
            <a:endParaRPr lang="en-US">
              <a:cs typeface="Calibri"/>
            </a:endParaRPr>
          </a:p>
          <a:p>
            <a:r>
              <a:rPr lang="en-US"/>
              <a:t>while the head in the rest of the images is rotated within 90 degrees. We consider these images as</a:t>
            </a:r>
          </a:p>
          <a:p>
            <a:r>
              <a:rPr lang="en-US"/>
              <a:t>noisy data in default order. In 2D map, their corresponding data points also have a large gap from the rest of the</a:t>
            </a:r>
            <a:endParaRPr lang="en-US">
              <a:cs typeface="Calibri"/>
            </a:endParaRPr>
          </a:p>
          <a:p>
            <a:r>
              <a:rPr lang="en-US"/>
              <a:t>data points on the axis, which implies that LSTA may learn the angle of rotation from the images.</a:t>
            </a:r>
            <a:endParaRPr lang="en-US">
              <a:cs typeface="Calibri"/>
            </a:endParaRPr>
          </a:p>
          <a:p>
            <a:endParaRPr lang="en-US"/>
          </a:p>
          <a:p>
            <a:r>
              <a:rPr lang="en-US"/>
              <a:t>Compared to ISOMAP, local tangent spaces alignment enables LSTA to capture more local variations,</a:t>
            </a:r>
            <a:endParaRPr lang="zh-CN" altLang="en-US">
              <a:ea typeface="等线"/>
              <a:cs typeface="Calibri"/>
            </a:endParaRPr>
          </a:p>
          <a:p>
            <a:r>
              <a:rPr lang="en-US"/>
              <a:t>which is critical for our objective (ordering) that the rotations are visually trivial among neighbor images. </a:t>
            </a:r>
          </a:p>
          <a:p>
            <a:r>
              <a:rPr lang="en-US"/>
              <a:t>The whole pairwise geodesic distances, which ISOMAP tries to preserve, make the embedding</a:t>
            </a:r>
            <a:endParaRPr lang="en-US">
              <a:cs typeface="Calibri" panose="020F0502020204030204"/>
            </a:endParaRPr>
          </a:p>
          <a:p>
            <a:r>
              <a:rPr lang="en-US"/>
              <a:t>focus on the global manifold. As a result, ISOMAP shows a more sparse scatter plot in 2D</a:t>
            </a:r>
          </a:p>
          <a:p>
            <a:r>
              <a:rPr lang="en-US"/>
              <a:t>embedding</a:t>
            </a:r>
            <a:endParaRPr lang="en-US">
              <a:cs typeface="Calibri"/>
            </a:endParaRPr>
          </a:p>
        </p:txBody>
      </p:sp>
      <p:sp>
        <p:nvSpPr>
          <p:cNvPr id="4" name="Slide Number Placeholder 3"/>
          <p:cNvSpPr>
            <a:spLocks noGrp="1"/>
          </p:cNvSpPr>
          <p:nvPr>
            <p:ph type="sldNum" sz="quarter" idx="5"/>
          </p:nvPr>
        </p:nvSpPr>
        <p:spPr/>
        <p:txBody>
          <a:bodyPr/>
          <a:lstStyle/>
          <a:p>
            <a:fld id="{81B88C93-DA7B-41F1-A4DA-F3225CE874A5}" type="slidenum">
              <a:t>12</a:t>
            </a:fld>
            <a:endParaRPr lang="en-US"/>
          </a:p>
        </p:txBody>
      </p:sp>
    </p:spTree>
    <p:extLst>
      <p:ext uri="{BB962C8B-B14F-4D97-AF65-F5344CB8AC3E}">
        <p14:creationId xmlns:p14="http://schemas.microsoft.com/office/powerpoint/2010/main" val="3157890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(t-SNE)----t-Distributed Stochastic Neighbor Embedding, which replaces the normal distribution in SNE with t-distribution and turns conditional probabilities into pairwise probabilities (Symmetric probabilities).</a:t>
            </a:r>
            <a:endParaRPr lang="zh-CN" altLang="en-US">
              <a:ea typeface="等线" panose="02010600030101010101" pitchFamily="2" charset="-122"/>
              <a:cs typeface="Calibri" panose="020F0502020204030204"/>
            </a:endParaRPr>
          </a:p>
          <a:p>
            <a:r>
              <a:rPr lang="en-US"/>
              <a:t>It is well known for bringing a larger gap among clusters in low dimensional embedding, the most typical  case is the embedding for the MINIST dataset as the figure shows.</a:t>
            </a:r>
            <a:endParaRPr lang="en-US">
              <a:cs typeface="Calibri"/>
            </a:endParaRPr>
          </a:p>
          <a:p>
            <a:endParaRPr lang="en-US"/>
          </a:p>
          <a:p>
            <a:r>
              <a:rPr lang="en-US"/>
              <a:t>The main step of the algorithm includes:</a:t>
            </a:r>
            <a:endParaRPr lang="en-US">
              <a:cs typeface="Calibri" panose="020F0502020204030204"/>
            </a:endParaRPr>
          </a:p>
          <a:p>
            <a:r>
              <a:rPr lang="en-US"/>
              <a:t>1) Compute the joint probability of being a neighbor between two points (for all point-pairs) based on their Euclidean distance. </a:t>
            </a:r>
            <a:endParaRPr lang="zh-CN" altLang="en-US">
              <a:ea typeface="等线" panose="02010600030101010101" pitchFamily="2" charset="-122"/>
              <a:cs typeface="Calibri"/>
            </a:endParaRPr>
          </a:p>
          <a:p>
            <a:r>
              <a:rPr lang="en-US"/>
              <a:t>2) Initialize the position of data points in low-dimensional space and calculate the corresponding joint probabilities distribution. </a:t>
            </a:r>
            <a:endParaRPr lang="zh-CN" altLang="en-US">
              <a:ea typeface="等线"/>
            </a:endParaRPr>
          </a:p>
          <a:p>
            <a:r>
              <a:rPr lang="en-US"/>
              <a:t>3) Compare the two probability distributions according to KL divergence and update the point position in low-dimension space by gradient descent.</a:t>
            </a:r>
            <a:endParaRPr lang="zh-CN" altLang="en-US">
              <a:ea typeface="等线"/>
              <a:cs typeface="Calibri"/>
            </a:endParaRPr>
          </a:p>
        </p:txBody>
      </p:sp>
      <p:sp>
        <p:nvSpPr>
          <p:cNvPr id="4" name="Slide Number Placeholder 3"/>
          <p:cNvSpPr>
            <a:spLocks noGrp="1"/>
          </p:cNvSpPr>
          <p:nvPr>
            <p:ph type="sldNum" sz="quarter" idx="5"/>
          </p:nvPr>
        </p:nvSpPr>
        <p:spPr/>
        <p:txBody>
          <a:bodyPr/>
          <a:lstStyle/>
          <a:p>
            <a:fld id="{81B88C93-DA7B-41F1-A4DA-F3225CE874A5}" type="slidenum">
              <a:t>13</a:t>
            </a:fld>
            <a:endParaRPr lang="en-US"/>
          </a:p>
        </p:txBody>
      </p:sp>
    </p:spTree>
    <p:extLst>
      <p:ext uri="{BB962C8B-B14F-4D97-AF65-F5344CB8AC3E}">
        <p14:creationId xmlns:p14="http://schemas.microsoft.com/office/powerpoint/2010/main" val="2957488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explore 2D t-SNE embedding around perplexity, as it is the key hyperparameter besides the embedding dimension. </a:t>
            </a:r>
            <a:endParaRPr lang="zh-CN" altLang="en-US">
              <a:ea typeface="等线" panose="02010600030101010101" pitchFamily="2" charset="-122"/>
            </a:endParaRPr>
          </a:p>
          <a:p>
            <a:r>
              <a:rPr lang="en-US"/>
              <a:t>The choice of perplexity  can significantly affect the embedding results As shown in Figure 12. </a:t>
            </a:r>
            <a:endParaRPr lang="zh-CN" altLang="en-US">
              <a:ea typeface="等线" panose="02010600030101010101" pitchFamily="2" charset="-122"/>
            </a:endParaRPr>
          </a:p>
          <a:p>
            <a:r>
              <a:rPr lang="en-US"/>
              <a:t>Perplexity measures the probability distribution used to model the neighborhood</a:t>
            </a:r>
            <a:endParaRPr lang="zh-CN" altLang="en-US">
              <a:ea typeface="等线" panose="02010600030101010101" pitchFamily="2" charset="-122"/>
            </a:endParaRPr>
          </a:p>
          <a:p>
            <a:r>
              <a:rPr lang="en-US"/>
              <a:t>of a point, and high perplexity indicates a wider Gaussian (higher tail).</a:t>
            </a:r>
          </a:p>
          <a:p>
            <a:endParaRPr lang="en-US" altLang="zh-CN">
              <a:ea typeface="等线" panose="02010600030101010101" pitchFamily="2" charset="-122"/>
              <a:cs typeface="Calibri" panose="020F0502020204030204"/>
            </a:endParaRPr>
          </a:p>
          <a:p>
            <a:r>
              <a:rPr lang="en-US"/>
              <a:t>The data points are more dispersed and tend to form more clusters with higher perplexity. This can be attributed</a:t>
            </a:r>
            <a:endParaRPr lang="en-US">
              <a:cs typeface="Calibri"/>
            </a:endParaRPr>
          </a:p>
          <a:p>
            <a:r>
              <a:rPr lang="en-US"/>
              <a:t>to low perplexity paying more attention to the local neighbors, while high perplexity considers more distant points.</a:t>
            </a:r>
            <a:endParaRPr lang="en-US">
              <a:cs typeface="Calibri"/>
            </a:endParaRPr>
          </a:p>
          <a:p>
            <a:r>
              <a:rPr lang="en-US"/>
              <a:t>Therefore, low perplexity embedding is preferred for ordering the face images.</a:t>
            </a:r>
            <a:endParaRPr lang="en-US">
              <a:cs typeface="Calibri"/>
            </a:endParaRPr>
          </a:p>
        </p:txBody>
      </p:sp>
      <p:sp>
        <p:nvSpPr>
          <p:cNvPr id="4" name="Slide Number Placeholder 3"/>
          <p:cNvSpPr>
            <a:spLocks noGrp="1"/>
          </p:cNvSpPr>
          <p:nvPr>
            <p:ph type="sldNum" sz="quarter" idx="5"/>
          </p:nvPr>
        </p:nvSpPr>
        <p:spPr/>
        <p:txBody>
          <a:bodyPr/>
          <a:lstStyle/>
          <a:p>
            <a:fld id="{81B88C93-DA7B-41F1-A4DA-F3225CE874A5}" type="slidenum">
              <a:t>14</a:t>
            </a:fld>
            <a:endParaRPr lang="en-US"/>
          </a:p>
        </p:txBody>
      </p:sp>
    </p:spTree>
    <p:extLst>
      <p:ext uri="{BB962C8B-B14F-4D97-AF65-F5344CB8AC3E}">
        <p14:creationId xmlns:p14="http://schemas.microsoft.com/office/powerpoint/2010/main" val="2242133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B88C93-DA7B-41F1-A4DA-F3225CE874A5}" type="slidenum">
              <a:t>15</a:t>
            </a:fld>
            <a:endParaRPr lang="en-US"/>
          </a:p>
        </p:txBody>
      </p:sp>
    </p:spTree>
    <p:extLst>
      <p:ext uri="{BB962C8B-B14F-4D97-AF65-F5344CB8AC3E}">
        <p14:creationId xmlns:p14="http://schemas.microsoft.com/office/powerpoint/2010/main" val="3524622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suboptimal performance of MDS can be explained by its fundamental objective of finding an affine space to represent the underlying data structure. </a:t>
            </a:r>
          </a:p>
          <a:p>
            <a:r>
              <a:rPr lang="en-US"/>
              <a:t>This method is not well-suited for capturing data points that reside in manifolds exhibiting high nonlinearity in their geometric features. </a:t>
            </a:r>
            <a:endParaRPr lang="en-US">
              <a:cs typeface="Calibri"/>
            </a:endParaRPr>
          </a:p>
          <a:p>
            <a:r>
              <a:rPr lang="en-US"/>
              <a:t>In such cases, it is advisable to consider nonlinear dimensionality reduction algorithms.</a:t>
            </a:r>
            <a:endParaRPr lang="en-US">
              <a:cs typeface="Calibri"/>
            </a:endParaRPr>
          </a:p>
        </p:txBody>
      </p:sp>
      <p:sp>
        <p:nvSpPr>
          <p:cNvPr id="4" name="Slide Number Placeholder 3"/>
          <p:cNvSpPr>
            <a:spLocks noGrp="1"/>
          </p:cNvSpPr>
          <p:nvPr>
            <p:ph type="sldNum" sz="quarter" idx="5"/>
          </p:nvPr>
        </p:nvSpPr>
        <p:spPr/>
        <p:txBody>
          <a:bodyPr/>
          <a:lstStyle/>
          <a:p>
            <a:fld id="{81B88C93-DA7B-41F1-A4DA-F3225CE874A5}" type="slidenum">
              <a:t>16</a:t>
            </a:fld>
            <a:endParaRPr lang="en-US"/>
          </a:p>
        </p:txBody>
      </p:sp>
    </p:spTree>
    <p:extLst>
      <p:ext uri="{BB962C8B-B14F-4D97-AF65-F5344CB8AC3E}">
        <p14:creationId xmlns:p14="http://schemas.microsoft.com/office/powerpoint/2010/main" val="4245107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B88C93-DA7B-41F1-A4DA-F3225CE874A5}" type="slidenum">
              <a:t>17</a:t>
            </a:fld>
            <a:endParaRPr lang="en-US"/>
          </a:p>
        </p:txBody>
      </p:sp>
    </p:spTree>
    <p:extLst>
      <p:ext uri="{BB962C8B-B14F-4D97-AF65-F5344CB8AC3E}">
        <p14:creationId xmlns:p14="http://schemas.microsoft.com/office/powerpoint/2010/main" val="3274137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suboptimal performance of MDS can be explained by its fundamental objective of finding an affine space to represent the underlying data structure. </a:t>
            </a:r>
          </a:p>
          <a:p>
            <a:r>
              <a:rPr lang="en-US"/>
              <a:t>This method is not well-suited for capturing data points that reside in manifolds exhibiting high nonlinearity in their geometric features. </a:t>
            </a:r>
            <a:endParaRPr lang="en-US">
              <a:cs typeface="Calibri"/>
            </a:endParaRPr>
          </a:p>
          <a:p>
            <a:r>
              <a:rPr lang="en-US"/>
              <a:t>In such cases, it is advisable to consider nonlinear dimensionality reduction algorithms.</a:t>
            </a:r>
            <a:endParaRPr lang="en-US">
              <a:cs typeface="Calibri"/>
            </a:endParaRPr>
          </a:p>
        </p:txBody>
      </p:sp>
      <p:sp>
        <p:nvSpPr>
          <p:cNvPr id="4" name="Slide Number Placeholder 3"/>
          <p:cNvSpPr>
            <a:spLocks noGrp="1"/>
          </p:cNvSpPr>
          <p:nvPr>
            <p:ph type="sldNum" sz="quarter" idx="5"/>
          </p:nvPr>
        </p:nvSpPr>
        <p:spPr/>
        <p:txBody>
          <a:bodyPr/>
          <a:lstStyle/>
          <a:p>
            <a:fld id="{81B88C93-DA7B-41F1-A4DA-F3225CE874A5}" type="slidenum">
              <a:t>18</a:t>
            </a:fld>
            <a:endParaRPr lang="en-US"/>
          </a:p>
        </p:txBody>
      </p:sp>
    </p:spTree>
    <p:extLst>
      <p:ext uri="{BB962C8B-B14F-4D97-AF65-F5344CB8AC3E}">
        <p14:creationId xmlns:p14="http://schemas.microsoft.com/office/powerpoint/2010/main" val="3676079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study, we utilize Kendall’s Tau coefficient (τ) as our metric of choice. </a:t>
            </a:r>
          </a:p>
          <a:p>
            <a:r>
              <a:rPr lang="en-US"/>
              <a:t>This coefficient quantifies the similarity between two orderings. </a:t>
            </a:r>
            <a:endParaRPr lang="en-US">
              <a:cs typeface="Calibri"/>
            </a:endParaRPr>
          </a:p>
          <a:p>
            <a:r>
              <a:rPr lang="en-US"/>
              <a:t>A τ close to 1 indicates a high level of agreement, while a τ close to -1 signifies significant disagreement, and a τ around 0 indicates a lack of significant relationship. </a:t>
            </a:r>
            <a:endParaRPr lang="en-US">
              <a:cs typeface="Calibri"/>
            </a:endParaRPr>
          </a:p>
          <a:p>
            <a:r>
              <a:rPr lang="en-US"/>
              <a:t> </a:t>
            </a:r>
            <a:endParaRPr lang="en-US">
              <a:cs typeface="Calibri"/>
            </a:endParaRPr>
          </a:p>
          <a:p>
            <a:r>
              <a:rPr lang="en-US"/>
              <a:t>To calculate Kendall’s Tau, we utilize the implementation available in the </a:t>
            </a:r>
            <a:r>
              <a:rPr lang="en-US" err="1"/>
              <a:t>scipy.stats</a:t>
            </a:r>
            <a:r>
              <a:rPr lang="en-US"/>
              <a:t> module of Python, which also provides a corresponding p-value.</a:t>
            </a:r>
            <a:endParaRPr lang="en-US">
              <a:cs typeface="Calibri"/>
            </a:endParaRPr>
          </a:p>
          <a:p>
            <a:r>
              <a:rPr lang="en-US"/>
              <a:t>A p-value less than or equal to 0.05 indicates strong evidence against the null hypothesis, suggesting a statistically significant relationship between the algorithm’s ordering and the ground truth ordering.</a:t>
            </a:r>
            <a:endParaRPr lang="en-US">
              <a:cs typeface="Calibri"/>
            </a:endParaRPr>
          </a:p>
          <a:p>
            <a:r>
              <a:rPr lang="en-US"/>
              <a:t>Conversely, a p-value greater than 0.05 suggests insufficient evidence to reject the null hypothesis, indicating a lack of significant correlation between the algorithm’s ordering and the ground truth.</a:t>
            </a:r>
            <a:endParaRPr lang="en-US">
              <a:cs typeface="Calibri"/>
            </a:endParaRPr>
          </a:p>
        </p:txBody>
      </p:sp>
      <p:sp>
        <p:nvSpPr>
          <p:cNvPr id="4" name="Slide Number Placeholder 3"/>
          <p:cNvSpPr>
            <a:spLocks noGrp="1"/>
          </p:cNvSpPr>
          <p:nvPr>
            <p:ph type="sldNum" sz="quarter" idx="5"/>
          </p:nvPr>
        </p:nvSpPr>
        <p:spPr/>
        <p:txBody>
          <a:bodyPr/>
          <a:lstStyle/>
          <a:p>
            <a:fld id="{81B88C93-DA7B-41F1-A4DA-F3225CE874A5}" type="slidenum">
              <a:t>20</a:t>
            </a:fld>
            <a:endParaRPr lang="en-US"/>
          </a:p>
        </p:txBody>
      </p:sp>
    </p:spTree>
    <p:extLst>
      <p:ext uri="{BB962C8B-B14F-4D97-AF65-F5344CB8AC3E}">
        <p14:creationId xmlns:p14="http://schemas.microsoft.com/office/powerpoint/2010/main" val="199165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first introduction. </a:t>
            </a:r>
          </a:p>
          <a:p>
            <a:endParaRPr lang="en-US">
              <a:cs typeface="Calibri"/>
            </a:endParaRPr>
          </a:p>
        </p:txBody>
      </p:sp>
      <p:sp>
        <p:nvSpPr>
          <p:cNvPr id="4" name="Slide Number Placeholder 3"/>
          <p:cNvSpPr>
            <a:spLocks noGrp="1"/>
          </p:cNvSpPr>
          <p:nvPr>
            <p:ph type="sldNum" sz="quarter" idx="5"/>
          </p:nvPr>
        </p:nvSpPr>
        <p:spPr/>
        <p:txBody>
          <a:bodyPr/>
          <a:lstStyle/>
          <a:p>
            <a:fld id="{81B88C93-DA7B-41F1-A4DA-F3225CE874A5}" type="slidenum">
              <a:rPr lang="en-US"/>
              <a:t>2</a:t>
            </a:fld>
            <a:endParaRPr lang="en-US"/>
          </a:p>
        </p:txBody>
      </p:sp>
    </p:spTree>
    <p:extLst>
      <p:ext uri="{BB962C8B-B14F-4D97-AF65-F5344CB8AC3E}">
        <p14:creationId xmlns:p14="http://schemas.microsoft.com/office/powerpoint/2010/main" val="2531608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LID4096"/>
          </a:p>
        </p:txBody>
      </p:sp>
      <p:sp>
        <p:nvSpPr>
          <p:cNvPr id="4" name="灯片编号占位符 3"/>
          <p:cNvSpPr>
            <a:spLocks noGrp="1"/>
          </p:cNvSpPr>
          <p:nvPr>
            <p:ph type="sldNum" sz="quarter" idx="5"/>
          </p:nvPr>
        </p:nvSpPr>
        <p:spPr/>
        <p:txBody>
          <a:bodyPr/>
          <a:lstStyle/>
          <a:p>
            <a:fld id="{81B88C93-DA7B-41F1-A4DA-F3225CE874A5}" type="slidenum">
              <a:rPr lang="en-JE" smtClean="0"/>
              <a:t>21</a:t>
            </a:fld>
            <a:endParaRPr lang="en-JE"/>
          </a:p>
        </p:txBody>
      </p:sp>
    </p:spTree>
    <p:extLst>
      <p:ext uri="{BB962C8B-B14F-4D97-AF65-F5344CB8AC3E}">
        <p14:creationId xmlns:p14="http://schemas.microsoft.com/office/powerpoint/2010/main" val="2653291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dimensionality reduction.</a:t>
            </a:r>
          </a:p>
          <a:p>
            <a:r>
              <a:rPr lang="en-US"/>
              <a:t>Because we want to deal with high-dimensional data by finding out its low dimensional structure to simply data and solve complex problems</a:t>
            </a:r>
            <a:endParaRPr lang="en-US">
              <a:cs typeface="Calibri"/>
            </a:endParaRPr>
          </a:p>
          <a:p>
            <a:r>
              <a:rPr lang="en-US"/>
              <a:t>In this project we will explore different manifold learning methods to find out the correct order of a face dataset.</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81B88C93-DA7B-41F1-A4DA-F3225CE874A5}" type="slidenum">
              <a:rPr lang="en-US"/>
              <a:t>3</a:t>
            </a:fld>
            <a:endParaRPr lang="en-US"/>
          </a:p>
        </p:txBody>
      </p:sp>
    </p:spTree>
    <p:extLst>
      <p:ext uri="{BB962C8B-B14F-4D97-AF65-F5344CB8AC3E}">
        <p14:creationId xmlns:p14="http://schemas.microsoft.com/office/powerpoint/2010/main" val="525948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face dataset consists of 33 images of the same individual captured from various angles. </a:t>
            </a:r>
          </a:p>
          <a:p>
            <a:r>
              <a:rPr lang="en-US"/>
              <a:t> </a:t>
            </a:r>
            <a:endParaRPr lang="en-US">
              <a:cs typeface="Calibri"/>
            </a:endParaRPr>
          </a:p>
          <a:p>
            <a:r>
              <a:rPr lang="en-US"/>
              <a:t>This is ground truth order. </a:t>
            </a:r>
          </a:p>
          <a:p>
            <a:r>
              <a:rPr lang="en-US"/>
              <a:t>Although the overall order transition is smooth, the angle change does not follow a single direction. </a:t>
            </a:r>
            <a:endParaRPr lang="en-US">
              <a:cs typeface="Calibri"/>
            </a:endParaRPr>
          </a:p>
          <a:p>
            <a:r>
              <a:rPr lang="en-US"/>
              <a:t>As we will see later, this can pose challenges to determine the correct face order.</a:t>
            </a:r>
            <a:endParaRPr lang="en-US">
              <a:cs typeface="Calibri"/>
            </a:endParaRPr>
          </a:p>
          <a:p>
            <a:r>
              <a:rPr lang="en-US"/>
              <a:t>Because these algorithms only order the faces using monotonic change in coordinates.</a:t>
            </a:r>
            <a:endParaRPr lang="en-US">
              <a:cs typeface="Calibri"/>
            </a:endParaRPr>
          </a:p>
          <a:p>
            <a:r>
              <a:rPr lang="en-US"/>
              <a:t>For demonstration we will use six manifold learning methods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81B88C93-DA7B-41F1-A4DA-F3225CE874A5}" type="slidenum">
              <a:t>4</a:t>
            </a:fld>
            <a:endParaRPr lang="en-US"/>
          </a:p>
        </p:txBody>
      </p:sp>
    </p:spTree>
    <p:extLst>
      <p:ext uri="{BB962C8B-B14F-4D97-AF65-F5344CB8AC3E}">
        <p14:creationId xmlns:p14="http://schemas.microsoft.com/office/powerpoint/2010/main" val="1424800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now the methods and results</a:t>
            </a:r>
          </a:p>
          <a:p>
            <a:endParaRPr lang="en-US">
              <a:cs typeface="Calibri"/>
            </a:endParaRPr>
          </a:p>
        </p:txBody>
      </p:sp>
      <p:sp>
        <p:nvSpPr>
          <p:cNvPr id="4" name="Slide Number Placeholder 3"/>
          <p:cNvSpPr>
            <a:spLocks noGrp="1"/>
          </p:cNvSpPr>
          <p:nvPr>
            <p:ph type="sldNum" sz="quarter" idx="5"/>
          </p:nvPr>
        </p:nvSpPr>
        <p:spPr/>
        <p:txBody>
          <a:bodyPr/>
          <a:lstStyle/>
          <a:p>
            <a:fld id="{81B88C93-DA7B-41F1-A4DA-F3225CE874A5}" type="slidenum">
              <a:rPr lang="en-US"/>
              <a:t>5</a:t>
            </a:fld>
            <a:endParaRPr lang="en-US"/>
          </a:p>
        </p:txBody>
      </p:sp>
    </p:spTree>
    <p:extLst>
      <p:ext uri="{BB962C8B-B14F-4D97-AF65-F5344CB8AC3E}">
        <p14:creationId xmlns:p14="http://schemas.microsoft.com/office/powerpoint/2010/main" val="3267617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Diffusion map embeds data in a lower-dimensional diffusion space, such that the Euclidean distance in this space approximate the diffusion distance between points.</a:t>
            </a:r>
          </a:p>
          <a:p>
            <a:endParaRPr lang="en-US">
              <a:cs typeface="Calibri"/>
            </a:endParaRPr>
          </a:p>
        </p:txBody>
      </p:sp>
      <p:sp>
        <p:nvSpPr>
          <p:cNvPr id="4" name="Slide Number Placeholder 3"/>
          <p:cNvSpPr>
            <a:spLocks noGrp="1"/>
          </p:cNvSpPr>
          <p:nvPr>
            <p:ph type="sldNum" sz="quarter" idx="5"/>
          </p:nvPr>
        </p:nvSpPr>
        <p:spPr/>
        <p:txBody>
          <a:bodyPr/>
          <a:lstStyle/>
          <a:p>
            <a:fld id="{81B88C93-DA7B-41F1-A4DA-F3225CE874A5}" type="slidenum">
              <a:t>6</a:t>
            </a:fld>
            <a:endParaRPr lang="en-US"/>
          </a:p>
        </p:txBody>
      </p:sp>
    </p:spTree>
    <p:extLst>
      <p:ext uri="{BB962C8B-B14F-4D97-AF65-F5344CB8AC3E}">
        <p14:creationId xmlns:p14="http://schemas.microsoft.com/office/powerpoint/2010/main" val="1928128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figure shows the ordering results.</a:t>
            </a:r>
          </a:p>
          <a:p>
            <a:r>
              <a:rPr lang="en-US"/>
              <a:t>We can see that the diffusion map works well, but they are some problems. </a:t>
            </a:r>
            <a:endParaRPr lang="en-US">
              <a:cs typeface="Calibri"/>
            </a:endParaRPr>
          </a:p>
          <a:p>
            <a:r>
              <a:rPr lang="en-US"/>
              <a:t>First, some highly similar images are not correctly ordered. </a:t>
            </a:r>
            <a:endParaRPr lang="en-US">
              <a:cs typeface="Calibri"/>
            </a:endParaRPr>
          </a:p>
          <a:p>
            <a:r>
              <a:rPr lang="en-US"/>
              <a:t>Second, faces turning to the left are placed at the end, which are not correct. </a:t>
            </a:r>
            <a:endParaRPr lang="en-US">
              <a:cs typeface="Calibri"/>
            </a:endParaRPr>
          </a:p>
          <a:p>
            <a:r>
              <a:rPr lang="en-US"/>
              <a:t>As mentioned before, this is because the algorithm orders the faces using monotonic changes of coordinates.</a:t>
            </a:r>
            <a:endParaRPr lang="en-US">
              <a:cs typeface="Calibri"/>
            </a:endParaRPr>
          </a:p>
          <a:p>
            <a:r>
              <a:rPr lang="en-US"/>
              <a:t>However, the real pattern is that the woman first turned to right, and left, and then right.</a:t>
            </a:r>
            <a:endParaRPr lang="en-US">
              <a:cs typeface="Calibri"/>
            </a:endParaRPr>
          </a:p>
          <a:p>
            <a:r>
              <a:rPr lang="en-US"/>
              <a:t>So, the algorithm partial fails.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81B88C93-DA7B-41F1-A4DA-F3225CE874A5}" type="slidenum">
              <a:t>7</a:t>
            </a:fld>
            <a:endParaRPr lang="en-US"/>
          </a:p>
        </p:txBody>
      </p:sp>
    </p:spTree>
    <p:extLst>
      <p:ext uri="{BB962C8B-B14F-4D97-AF65-F5344CB8AC3E}">
        <p14:creationId xmlns:p14="http://schemas.microsoft.com/office/powerpoint/2010/main" val="1098947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MDS is a method designed to reconstruct Euclidean coordinates from pairwise distances or dissimilarities. </a:t>
            </a:r>
          </a:p>
          <a:p>
            <a:r>
              <a:rPr lang="en-US"/>
              <a:t>It has two key steps:</a:t>
            </a:r>
            <a:endParaRPr lang="en-US">
              <a:cs typeface="Calibri"/>
            </a:endParaRPr>
          </a:p>
          <a:p>
            <a:r>
              <a:rPr lang="en-US"/>
              <a:t>(a)Convert distance matrix D into a kernel matrix. </a:t>
            </a:r>
            <a:endParaRPr lang="en-US">
              <a:cs typeface="Calibri"/>
            </a:endParaRPr>
          </a:p>
          <a:p>
            <a:r>
              <a:rPr lang="en-US"/>
              <a:t>(b)Carry out eigen-decomposition on the kernel matrix.</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81B88C93-DA7B-41F1-A4DA-F3225CE874A5}" type="slidenum">
              <a:t>8</a:t>
            </a:fld>
            <a:endParaRPr lang="en-US"/>
          </a:p>
        </p:txBody>
      </p:sp>
    </p:spTree>
    <p:extLst>
      <p:ext uri="{BB962C8B-B14F-4D97-AF65-F5344CB8AC3E}">
        <p14:creationId xmlns:p14="http://schemas.microsoft.com/office/powerpoint/2010/main" val="4125721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use SK Learn to implement the MDS, but we found the results are affected by the random seed. </a:t>
            </a:r>
          </a:p>
          <a:p>
            <a:r>
              <a:rPr lang="en-US"/>
              <a:t>These are the ordering results using two random seeds.</a:t>
            </a:r>
            <a:endParaRPr lang="en-US">
              <a:cs typeface="Calibri"/>
            </a:endParaRPr>
          </a:p>
          <a:p>
            <a:r>
              <a:rPr lang="en-US"/>
              <a:t>We can see that MDS only partially capture the correct ordering of images.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81B88C93-DA7B-41F1-A4DA-F3225CE874A5}" type="slidenum">
              <a:t>9</a:t>
            </a:fld>
            <a:endParaRPr lang="en-US"/>
          </a:p>
        </p:txBody>
      </p:sp>
    </p:spTree>
    <p:extLst>
      <p:ext uri="{BB962C8B-B14F-4D97-AF65-F5344CB8AC3E}">
        <p14:creationId xmlns:p14="http://schemas.microsoft.com/office/powerpoint/2010/main" val="946276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40449A-E45F-E8A1-5111-772782AC52A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FA9024-7BA2-D3F4-494B-6251468D3F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3CD23A1-FB7B-0C56-964F-6DCD40DC7937}"/>
              </a:ext>
            </a:extLst>
          </p:cNvPr>
          <p:cNvSpPr>
            <a:spLocks noGrp="1"/>
          </p:cNvSpPr>
          <p:nvPr>
            <p:ph type="dt" sz="half" idx="10"/>
          </p:nvPr>
        </p:nvSpPr>
        <p:spPr/>
        <p:txBody>
          <a:bodyPr/>
          <a:lstStyle/>
          <a:p>
            <a:fld id="{5FFCE194-1727-4EEC-AA0C-ACFEE9DF27A2}" type="datetimeFigureOut">
              <a:rPr lang="zh-CN" altLang="en-US" smtClean="0"/>
              <a:t>2024/5/8</a:t>
            </a:fld>
            <a:endParaRPr lang="zh-CN" altLang="en-US"/>
          </a:p>
        </p:txBody>
      </p:sp>
      <p:sp>
        <p:nvSpPr>
          <p:cNvPr id="5" name="页脚占位符 4">
            <a:extLst>
              <a:ext uri="{FF2B5EF4-FFF2-40B4-BE49-F238E27FC236}">
                <a16:creationId xmlns:a16="http://schemas.microsoft.com/office/drawing/2014/main" id="{CDAF8F35-5ADC-8202-543D-7A51DFD1C73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3616C94-23AB-E0ED-2447-96AC36FC90FB}"/>
              </a:ext>
            </a:extLst>
          </p:cNvPr>
          <p:cNvSpPr>
            <a:spLocks noGrp="1"/>
          </p:cNvSpPr>
          <p:nvPr>
            <p:ph type="sldNum" sz="quarter" idx="12"/>
          </p:nvPr>
        </p:nvSpPr>
        <p:spPr/>
        <p:txBody>
          <a:bodyPr/>
          <a:lstStyle/>
          <a:p>
            <a:fld id="{66357153-2701-424F-AE3D-6F0ECFB75186}" type="slidenum">
              <a:rPr lang="zh-CN" altLang="en-US" smtClean="0"/>
              <a:t>‹#›</a:t>
            </a:fld>
            <a:endParaRPr lang="zh-CN" altLang="en-US"/>
          </a:p>
        </p:txBody>
      </p:sp>
    </p:spTree>
    <p:extLst>
      <p:ext uri="{BB962C8B-B14F-4D97-AF65-F5344CB8AC3E}">
        <p14:creationId xmlns:p14="http://schemas.microsoft.com/office/powerpoint/2010/main" val="160654753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EC1F597-3DE7-427F-419E-E6675ACE3F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8CAA931-21FF-CD54-351E-6079A3C9D2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35962B-5D87-2D9D-782F-8CD4E9B634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FCE194-1727-4EEC-AA0C-ACFEE9DF27A2}" type="datetimeFigureOut">
              <a:rPr lang="zh-CN" altLang="en-US" smtClean="0"/>
              <a:t>2024/5/8</a:t>
            </a:fld>
            <a:endParaRPr lang="zh-CN" altLang="en-US"/>
          </a:p>
        </p:txBody>
      </p:sp>
      <p:sp>
        <p:nvSpPr>
          <p:cNvPr id="5" name="页脚占位符 4">
            <a:extLst>
              <a:ext uri="{FF2B5EF4-FFF2-40B4-BE49-F238E27FC236}">
                <a16:creationId xmlns:a16="http://schemas.microsoft.com/office/drawing/2014/main" id="{5F34EF1C-1301-A215-3D36-20586213EF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98A8BBD-3D47-DE7E-DCF5-47B04A5BAB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357153-2701-424F-AE3D-6F0ECFB75186}" type="slidenum">
              <a:rPr lang="zh-CN" altLang="en-US" smtClean="0"/>
              <a:t>‹#›</a:t>
            </a:fld>
            <a:endParaRPr lang="zh-CN" altLang="en-US"/>
          </a:p>
        </p:txBody>
      </p:sp>
    </p:spTree>
    <p:extLst>
      <p:ext uri="{BB962C8B-B14F-4D97-AF65-F5344CB8AC3E}">
        <p14:creationId xmlns:p14="http://schemas.microsoft.com/office/powerpoint/2010/main" val="1687588959"/>
      </p:ext>
    </p:extLst>
  </p:cSld>
  <p:clrMap bg1="lt1" tx1="dk1" bg2="lt2" tx2="dk2" accent1="accent1" accent2="accent2" accent3="accent3" accent4="accent4" accent5="accent5" accent6="accent6" hlink="hlink" folHlink="folHlink"/>
  <p:sldLayoutIdLst>
    <p:sldLayoutId id="214748373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s://www.deeplearningitalia.com/manifold-based-tools-isomap-algorithm/" TargetMode="Externa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hyperlink" Target="https://michael-fuchs-python.netlify.app/2020/08/12/manifold-learning/" TargetMode="Externa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en.wikipedia.org/wiki/Diffusion_map" TargetMode="Externa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3FB8EF-E00E-4B1B-1B48-ED5194AFD9F5}"/>
              </a:ext>
            </a:extLst>
          </p:cNvPr>
          <p:cNvSpPr>
            <a:spLocks noGrp="1"/>
          </p:cNvSpPr>
          <p:nvPr>
            <p:ph type="ctrTitle"/>
          </p:nvPr>
        </p:nvSpPr>
        <p:spPr>
          <a:xfrm>
            <a:off x="1524000" y="1477087"/>
            <a:ext cx="9144000" cy="1951913"/>
          </a:xfrm>
        </p:spPr>
        <p:txBody>
          <a:bodyPr>
            <a:normAutofit/>
          </a:bodyPr>
          <a:lstStyle/>
          <a:p>
            <a:r>
              <a:rPr lang="en-US" sz="4800" b="1">
                <a:latin typeface="Times New Roman"/>
                <a:ea typeface="等线 Light"/>
                <a:cs typeface="Times New Roman"/>
              </a:rPr>
              <a:t>Ordering</a:t>
            </a:r>
            <a:r>
              <a:rPr lang="en-US" sz="4800" b="1">
                <a:latin typeface="Times New Roman"/>
                <a:ea typeface="+mj-lt"/>
                <a:cs typeface="+mj-lt"/>
              </a:rPr>
              <a:t> face dataset using manifold learning</a:t>
            </a:r>
            <a:endParaRPr lang="zh-CN" altLang="en-US" sz="5400" b="1">
              <a:latin typeface="Times New Roman"/>
              <a:ea typeface="等线 Light"/>
              <a:cs typeface="Times New Roman"/>
            </a:endParaRPr>
          </a:p>
        </p:txBody>
      </p:sp>
      <p:sp>
        <p:nvSpPr>
          <p:cNvPr id="3" name="副标题 2">
            <a:extLst>
              <a:ext uri="{FF2B5EF4-FFF2-40B4-BE49-F238E27FC236}">
                <a16:creationId xmlns:a16="http://schemas.microsoft.com/office/drawing/2014/main" id="{7B94C7EB-00D1-078F-836D-B8D907CA5724}"/>
              </a:ext>
            </a:extLst>
          </p:cNvPr>
          <p:cNvSpPr>
            <a:spLocks noGrp="1"/>
          </p:cNvSpPr>
          <p:nvPr>
            <p:ph type="subTitle" idx="1"/>
          </p:nvPr>
        </p:nvSpPr>
        <p:spPr>
          <a:xfrm>
            <a:off x="1524000" y="3602038"/>
            <a:ext cx="9144000" cy="796541"/>
          </a:xfrm>
        </p:spPr>
        <p:txBody>
          <a:bodyPr vert="horz" lIns="91440" tIns="45720" rIns="91440" bIns="45720" rtlCol="0" anchor="t">
            <a:normAutofit/>
          </a:bodyPr>
          <a:lstStyle/>
          <a:p>
            <a:pPr>
              <a:spcBef>
                <a:spcPts val="0"/>
              </a:spcBef>
            </a:pPr>
            <a:r>
              <a:rPr lang="en-US" altLang="zh-CN" kern="100">
                <a:latin typeface="Times New Roman"/>
                <a:ea typeface="等线"/>
                <a:cs typeface="Arial"/>
              </a:rPr>
              <a:t>Chen Zhang, Saheli Bhattacharya, Han Peng</a:t>
            </a:r>
          </a:p>
        </p:txBody>
      </p:sp>
      <p:pic>
        <p:nvPicPr>
          <p:cNvPr id="4" name="图片 3">
            <a:extLst>
              <a:ext uri="{FF2B5EF4-FFF2-40B4-BE49-F238E27FC236}">
                <a16:creationId xmlns:a16="http://schemas.microsoft.com/office/drawing/2014/main" id="{677D4319-EBB5-C096-391E-488F42624A4C}"/>
              </a:ext>
            </a:extLst>
          </p:cNvPr>
          <p:cNvPicPr>
            <a:picLocks noChangeAspect="1"/>
          </p:cNvPicPr>
          <p:nvPr/>
        </p:nvPicPr>
        <p:blipFill>
          <a:blip r:embed="rId3"/>
          <a:stretch>
            <a:fillRect/>
          </a:stretch>
        </p:blipFill>
        <p:spPr>
          <a:xfrm>
            <a:off x="9231976" y="78186"/>
            <a:ext cx="2872048" cy="919953"/>
          </a:xfrm>
          <a:prstGeom prst="rect">
            <a:avLst/>
          </a:prstGeom>
        </p:spPr>
      </p:pic>
      <p:pic>
        <p:nvPicPr>
          <p:cNvPr id="5" name="图片 4">
            <a:extLst>
              <a:ext uri="{FF2B5EF4-FFF2-40B4-BE49-F238E27FC236}">
                <a16:creationId xmlns:a16="http://schemas.microsoft.com/office/drawing/2014/main" id="{A46570C1-442B-92EE-A5D6-D6C14EB676D5}"/>
              </a:ext>
            </a:extLst>
          </p:cNvPr>
          <p:cNvPicPr>
            <a:picLocks noChangeAspect="1"/>
          </p:cNvPicPr>
          <p:nvPr/>
        </p:nvPicPr>
        <p:blipFill>
          <a:blip r:embed="rId4"/>
          <a:stretch>
            <a:fillRect/>
          </a:stretch>
        </p:blipFill>
        <p:spPr>
          <a:xfrm>
            <a:off x="50569" y="1"/>
            <a:ext cx="922660" cy="1076324"/>
          </a:xfrm>
          <a:prstGeom prst="rect">
            <a:avLst/>
          </a:prstGeom>
        </p:spPr>
      </p:pic>
      <p:sp>
        <p:nvSpPr>
          <p:cNvPr id="7" name="文本框 6">
            <a:extLst>
              <a:ext uri="{FF2B5EF4-FFF2-40B4-BE49-F238E27FC236}">
                <a16:creationId xmlns:a16="http://schemas.microsoft.com/office/drawing/2014/main" id="{792F3320-A4C7-49EC-EFED-D8CE6EE5C25D}"/>
              </a:ext>
            </a:extLst>
          </p:cNvPr>
          <p:cNvSpPr txBox="1"/>
          <p:nvPr/>
        </p:nvSpPr>
        <p:spPr>
          <a:xfrm>
            <a:off x="4097464" y="4398131"/>
            <a:ext cx="4000299" cy="857501"/>
          </a:xfrm>
          <a:prstGeom prst="rect">
            <a:avLst/>
          </a:prstGeom>
          <a:noFill/>
        </p:spPr>
        <p:txBody>
          <a:bodyPr wrap="square" lIns="91440" tIns="45720" rIns="91440" bIns="45720" rtlCol="0" anchor="t">
            <a:spAutoFit/>
          </a:bodyPr>
          <a:lstStyle/>
          <a:p>
            <a:pPr algn="ctr"/>
            <a:r>
              <a:rPr lang="en-US" altLang="zh-CN" sz="2400">
                <a:latin typeface="Times New Roman" panose="02020603050405020304" pitchFamily="18" charset="0"/>
                <a:cs typeface="Times New Roman" panose="02020603050405020304" pitchFamily="18" charset="0"/>
              </a:rPr>
              <a:t>CSIC5011 Group Project</a:t>
            </a:r>
            <a:endParaRPr lang="zh-CN" altLang="en-US" sz="2400">
              <a:latin typeface="Times New Roman" panose="02020603050405020304" pitchFamily="18" charset="0"/>
              <a:cs typeface="Times New Roman" panose="02020603050405020304" pitchFamily="18" charset="0"/>
            </a:endParaRPr>
          </a:p>
          <a:p>
            <a:pPr algn="ctr"/>
            <a:r>
              <a:rPr lang="en-US" altLang="zh-CN" sz="2400">
                <a:latin typeface="Times New Roman"/>
                <a:ea typeface="等线"/>
                <a:cs typeface="Times New Roman"/>
              </a:rPr>
              <a:t>08/05/2024</a:t>
            </a:r>
          </a:p>
        </p:txBody>
      </p:sp>
    </p:spTree>
    <p:extLst>
      <p:ext uri="{BB962C8B-B14F-4D97-AF65-F5344CB8AC3E}">
        <p14:creationId xmlns:p14="http://schemas.microsoft.com/office/powerpoint/2010/main" val="1080687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5895202-F962-1382-B72A-6F9A5D85475C}"/>
              </a:ext>
            </a:extLst>
          </p:cNvPr>
          <p:cNvPicPr>
            <a:picLocks noChangeAspect="1"/>
          </p:cNvPicPr>
          <p:nvPr/>
        </p:nvPicPr>
        <p:blipFill>
          <a:blip r:embed="rId3"/>
          <a:stretch>
            <a:fillRect/>
          </a:stretch>
        </p:blipFill>
        <p:spPr>
          <a:xfrm>
            <a:off x="9231976" y="78186"/>
            <a:ext cx="2872048" cy="919953"/>
          </a:xfrm>
          <a:prstGeom prst="rect">
            <a:avLst/>
          </a:prstGeom>
        </p:spPr>
      </p:pic>
      <p:sp>
        <p:nvSpPr>
          <p:cNvPr id="7" name="Rectangle 6">
            <a:extLst>
              <a:ext uri="{FF2B5EF4-FFF2-40B4-BE49-F238E27FC236}">
                <a16:creationId xmlns:a16="http://schemas.microsoft.com/office/drawing/2014/main" id="{51ADCF41-FCCA-D156-F739-F731149EC664}"/>
              </a:ext>
            </a:extLst>
          </p:cNvPr>
          <p:cNvSpPr/>
          <p:nvPr/>
        </p:nvSpPr>
        <p:spPr>
          <a:xfrm>
            <a:off x="-1" y="1179443"/>
            <a:ext cx="12205252" cy="119269"/>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8DBA2F2-D2D2-ACE2-059A-1F4873A4FB73}"/>
              </a:ext>
            </a:extLst>
          </p:cNvPr>
          <p:cNvSpPr txBox="1"/>
          <p:nvPr/>
        </p:nvSpPr>
        <p:spPr>
          <a:xfrm>
            <a:off x="238538" y="162338"/>
            <a:ext cx="365214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latin typeface="Times New Roman"/>
                <a:ea typeface="等线"/>
                <a:cs typeface="Times New Roman"/>
              </a:rPr>
              <a:t>MDS-results</a:t>
            </a:r>
            <a:endParaRPr lang="en-US" sz="4800" b="1">
              <a:latin typeface="Times New Roman"/>
              <a:cs typeface="Times New Roman"/>
            </a:endParaRPr>
          </a:p>
        </p:txBody>
      </p:sp>
      <p:sp>
        <p:nvSpPr>
          <p:cNvPr id="9" name="TextBox 8">
            <a:extLst>
              <a:ext uri="{FF2B5EF4-FFF2-40B4-BE49-F238E27FC236}">
                <a16:creationId xmlns:a16="http://schemas.microsoft.com/office/drawing/2014/main" id="{F2AE0BEA-13D9-ECBF-BE82-AC6B49DCEBD6}"/>
              </a:ext>
            </a:extLst>
          </p:cNvPr>
          <p:cNvSpPr txBox="1"/>
          <p:nvPr/>
        </p:nvSpPr>
        <p:spPr>
          <a:xfrm>
            <a:off x="271670" y="853903"/>
            <a:ext cx="11648660" cy="55659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n-US" sz="2400">
              <a:latin typeface="Times New Roman"/>
              <a:ea typeface="+mn-lt"/>
              <a:cs typeface="Times New Roman"/>
            </a:endParaRPr>
          </a:p>
          <a:p>
            <a:pPr marL="914400" lvl="1" indent="-457200">
              <a:lnSpc>
                <a:spcPct val="150000"/>
              </a:lnSpc>
              <a:buFont typeface="Courier New"/>
              <a:buChar char="o"/>
            </a:pPr>
            <a:r>
              <a:rPr lang="en-US" sz="2400">
                <a:latin typeface="Times New Roman"/>
                <a:ea typeface="+mn-lt"/>
                <a:cs typeface="Times New Roman"/>
              </a:rPr>
              <a:t>Results using MDS algorithm in scikit-learn are influenced by the random seed. </a:t>
            </a:r>
          </a:p>
          <a:p>
            <a:pPr marL="914400" lvl="1" indent="-457200">
              <a:lnSpc>
                <a:spcPct val="150000"/>
              </a:lnSpc>
              <a:buFont typeface="Courier New"/>
              <a:buChar char="o"/>
            </a:pPr>
            <a:r>
              <a:rPr lang="en-US" sz="2400">
                <a:latin typeface="Times New Roman"/>
                <a:ea typeface="+mn-lt"/>
                <a:cs typeface="Times New Roman"/>
              </a:rPr>
              <a:t>Only partially capture the correct ordering of images. </a:t>
            </a:r>
            <a:endParaRPr lang="en-US" sz="2400">
              <a:latin typeface="Times New Roman"/>
              <a:ea typeface="等线"/>
              <a:cs typeface="Times New Roman"/>
            </a:endParaRPr>
          </a:p>
          <a:p>
            <a:pPr marL="914400" lvl="1" indent="-457200">
              <a:lnSpc>
                <a:spcPct val="150000"/>
              </a:lnSpc>
              <a:buFont typeface="Courier New"/>
              <a:buChar char="o"/>
            </a:pPr>
            <a:r>
              <a:rPr lang="en-US" sz="2400">
                <a:latin typeface="Times New Roman"/>
                <a:ea typeface="+mn-lt"/>
                <a:cs typeface="Times New Roman"/>
              </a:rPr>
              <a:t>Average result (100 runs) still did not show significant improvement.</a:t>
            </a:r>
          </a:p>
          <a:p>
            <a:pPr lvl="1">
              <a:lnSpc>
                <a:spcPct val="150000"/>
              </a:lnSpc>
            </a:pPr>
            <a:endParaRPr lang="en-US" sz="2400">
              <a:latin typeface="Times New Roman"/>
              <a:ea typeface="等线"/>
              <a:cs typeface="Times New Roman"/>
            </a:endParaRPr>
          </a:p>
          <a:p>
            <a:pPr marL="914400" lvl="1" indent="-457200">
              <a:lnSpc>
                <a:spcPct val="150000"/>
              </a:lnSpc>
              <a:buFont typeface="Courier New"/>
              <a:buChar char="o"/>
            </a:pPr>
            <a:endParaRPr lang="en-US" sz="2400">
              <a:latin typeface="Times New Roman"/>
              <a:ea typeface="等线"/>
              <a:cs typeface="Times New Roman"/>
            </a:endParaRPr>
          </a:p>
          <a:p>
            <a:pPr marL="914400" lvl="1" indent="-457200">
              <a:lnSpc>
                <a:spcPct val="150000"/>
              </a:lnSpc>
              <a:buFont typeface="Courier New"/>
              <a:buChar char="o"/>
            </a:pPr>
            <a:endParaRPr lang="en-US" sz="2400">
              <a:latin typeface="Times New Roman"/>
              <a:ea typeface="等线"/>
              <a:cs typeface="Times New Roman"/>
            </a:endParaRPr>
          </a:p>
          <a:p>
            <a:pPr marL="457200" indent="-457200">
              <a:lnSpc>
                <a:spcPct val="150000"/>
              </a:lnSpc>
              <a:buFont typeface="Arial"/>
              <a:buChar char="•"/>
            </a:pPr>
            <a:endParaRPr lang="en-US" sz="2400">
              <a:latin typeface="Times New Roman"/>
              <a:ea typeface="等线"/>
              <a:cs typeface="Times New Roman"/>
            </a:endParaRPr>
          </a:p>
          <a:p>
            <a:pPr marL="457200" indent="-457200">
              <a:lnSpc>
                <a:spcPct val="150000"/>
              </a:lnSpc>
              <a:buFont typeface="Arial"/>
              <a:buChar char="•"/>
            </a:pPr>
            <a:endParaRPr lang="en-US" sz="2400">
              <a:latin typeface="Times New Roman"/>
              <a:ea typeface="等线"/>
              <a:cs typeface="Times New Roman"/>
            </a:endParaRPr>
          </a:p>
          <a:p>
            <a:pPr marL="457200" indent="-457200">
              <a:lnSpc>
                <a:spcPct val="150000"/>
              </a:lnSpc>
              <a:buFont typeface="Arial"/>
              <a:buChar char="•"/>
            </a:pPr>
            <a:endParaRPr lang="en-US" sz="2400">
              <a:latin typeface="Times New Roman"/>
              <a:ea typeface="等线"/>
              <a:cs typeface="Times New Roman"/>
            </a:endParaRPr>
          </a:p>
        </p:txBody>
      </p:sp>
      <p:pic>
        <p:nvPicPr>
          <p:cNvPr id="2" name="Picture 1" descr="A collage of a person&amp;#39;s face&#10;&#10;Description automatically generated">
            <a:extLst>
              <a:ext uri="{FF2B5EF4-FFF2-40B4-BE49-F238E27FC236}">
                <a16:creationId xmlns:a16="http://schemas.microsoft.com/office/drawing/2014/main" id="{19D15454-DDE8-E307-1DE9-C095C5E81C51}"/>
              </a:ext>
            </a:extLst>
          </p:cNvPr>
          <p:cNvPicPr>
            <a:picLocks noChangeAspect="1"/>
          </p:cNvPicPr>
          <p:nvPr/>
        </p:nvPicPr>
        <p:blipFill>
          <a:blip r:embed="rId4"/>
          <a:stretch>
            <a:fillRect/>
          </a:stretch>
        </p:blipFill>
        <p:spPr>
          <a:xfrm>
            <a:off x="2047751" y="3538289"/>
            <a:ext cx="8116290" cy="3225264"/>
          </a:xfrm>
          <a:prstGeom prst="rect">
            <a:avLst/>
          </a:prstGeom>
        </p:spPr>
      </p:pic>
      <p:sp>
        <p:nvSpPr>
          <p:cNvPr id="3" name="矩形 2">
            <a:extLst>
              <a:ext uri="{FF2B5EF4-FFF2-40B4-BE49-F238E27FC236}">
                <a16:creationId xmlns:a16="http://schemas.microsoft.com/office/drawing/2014/main" id="{3E0B51AA-57EA-895A-92EC-6B9C002738A1}"/>
              </a:ext>
            </a:extLst>
          </p:cNvPr>
          <p:cNvSpPr/>
          <p:nvPr/>
        </p:nvSpPr>
        <p:spPr>
          <a:xfrm>
            <a:off x="3632200" y="6419850"/>
            <a:ext cx="806450" cy="203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3876193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5895202-F962-1382-B72A-6F9A5D85475C}"/>
              </a:ext>
            </a:extLst>
          </p:cNvPr>
          <p:cNvPicPr>
            <a:picLocks noChangeAspect="1"/>
          </p:cNvPicPr>
          <p:nvPr/>
        </p:nvPicPr>
        <p:blipFill>
          <a:blip r:embed="rId3"/>
          <a:stretch>
            <a:fillRect/>
          </a:stretch>
        </p:blipFill>
        <p:spPr>
          <a:xfrm>
            <a:off x="9231976" y="78186"/>
            <a:ext cx="2872048" cy="919953"/>
          </a:xfrm>
          <a:prstGeom prst="rect">
            <a:avLst/>
          </a:prstGeom>
        </p:spPr>
      </p:pic>
      <p:sp>
        <p:nvSpPr>
          <p:cNvPr id="7" name="Rectangle 6">
            <a:extLst>
              <a:ext uri="{FF2B5EF4-FFF2-40B4-BE49-F238E27FC236}">
                <a16:creationId xmlns:a16="http://schemas.microsoft.com/office/drawing/2014/main" id="{51ADCF41-FCCA-D156-F739-F731149EC664}"/>
              </a:ext>
            </a:extLst>
          </p:cNvPr>
          <p:cNvSpPr/>
          <p:nvPr/>
        </p:nvSpPr>
        <p:spPr>
          <a:xfrm>
            <a:off x="-1" y="1179443"/>
            <a:ext cx="12205252" cy="119269"/>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8DBA2F2-D2D2-ACE2-059A-1F4873A4FB73}"/>
              </a:ext>
            </a:extLst>
          </p:cNvPr>
          <p:cNvSpPr txBox="1"/>
          <p:nvPr/>
        </p:nvSpPr>
        <p:spPr>
          <a:xfrm>
            <a:off x="238539" y="162338"/>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latin typeface="Times New Roman"/>
                <a:ea typeface="等线"/>
                <a:cs typeface="Times New Roman"/>
              </a:rPr>
              <a:t>LSTA</a:t>
            </a:r>
            <a:endParaRPr lang="en-US" sz="4800" b="1">
              <a:latin typeface="Times New Roman"/>
              <a:cs typeface="Times New Roman"/>
            </a:endParaRPr>
          </a:p>
        </p:txBody>
      </p:sp>
      <p:sp>
        <p:nvSpPr>
          <p:cNvPr id="2" name="矩形 1">
            <a:extLst>
              <a:ext uri="{FF2B5EF4-FFF2-40B4-BE49-F238E27FC236}">
                <a16:creationId xmlns:a16="http://schemas.microsoft.com/office/drawing/2014/main" id="{996D0425-7832-A5BD-5603-D393596EA96E}"/>
              </a:ext>
            </a:extLst>
          </p:cNvPr>
          <p:cNvSpPr/>
          <p:nvPr/>
        </p:nvSpPr>
        <p:spPr>
          <a:xfrm>
            <a:off x="1137729" y="1875351"/>
            <a:ext cx="1974850" cy="565150"/>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LSTA</a:t>
            </a:r>
            <a:endParaRPr lang="LID4096"/>
          </a:p>
        </p:txBody>
      </p:sp>
      <p:sp>
        <p:nvSpPr>
          <p:cNvPr id="3" name="箭头: 下 2">
            <a:extLst>
              <a:ext uri="{FF2B5EF4-FFF2-40B4-BE49-F238E27FC236}">
                <a16:creationId xmlns:a16="http://schemas.microsoft.com/office/drawing/2014/main" id="{A8E6CC35-E440-E081-1F6C-0E672BC016ED}"/>
              </a:ext>
            </a:extLst>
          </p:cNvPr>
          <p:cNvSpPr/>
          <p:nvPr/>
        </p:nvSpPr>
        <p:spPr>
          <a:xfrm>
            <a:off x="1929034" y="2584468"/>
            <a:ext cx="501650" cy="1248846"/>
          </a:xfrm>
          <a:prstGeom prst="downArrow">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椭圆 4">
            <a:extLst>
              <a:ext uri="{FF2B5EF4-FFF2-40B4-BE49-F238E27FC236}">
                <a16:creationId xmlns:a16="http://schemas.microsoft.com/office/drawing/2014/main" id="{F583947B-68E2-256B-E8FD-F97C566DB142}"/>
              </a:ext>
            </a:extLst>
          </p:cNvPr>
          <p:cNvSpPr/>
          <p:nvPr/>
        </p:nvSpPr>
        <p:spPr>
          <a:xfrm>
            <a:off x="1137770" y="4005553"/>
            <a:ext cx="2082800" cy="1905000"/>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(1) SVD(</a:t>
            </a:r>
            <a:r>
              <a:rPr lang="en-US" err="1">
                <a:ea typeface="+mn-lt"/>
                <a:cs typeface="+mn-lt"/>
              </a:rPr>
              <a:t>X</a:t>
            </a:r>
            <a:r>
              <a:rPr lang="en-US" sz="1050" err="1">
                <a:ea typeface="+mn-lt"/>
                <a:cs typeface="+mn-lt"/>
              </a:rPr>
              <a:t>ki</a:t>
            </a:r>
            <a:r>
              <a:rPr lang="en-US">
                <a:ea typeface="+mn-lt"/>
                <a:cs typeface="+mn-lt"/>
              </a:rPr>
              <a:t>)</a:t>
            </a:r>
            <a:r>
              <a:rPr lang="en-US" sz="1800">
                <a:ea typeface="+mn-lt"/>
                <a:cs typeface="+mn-lt"/>
              </a:rPr>
              <a:t> for k Nearest neighbors</a:t>
            </a:r>
            <a:endParaRPr lang="LID4096"/>
          </a:p>
        </p:txBody>
      </p:sp>
      <p:sp>
        <p:nvSpPr>
          <p:cNvPr id="10" name="椭圆 9">
            <a:extLst>
              <a:ext uri="{FF2B5EF4-FFF2-40B4-BE49-F238E27FC236}">
                <a16:creationId xmlns:a16="http://schemas.microsoft.com/office/drawing/2014/main" id="{84A82265-5B27-6B6A-F309-06FE10C85861}"/>
              </a:ext>
            </a:extLst>
          </p:cNvPr>
          <p:cNvSpPr/>
          <p:nvPr/>
        </p:nvSpPr>
        <p:spPr>
          <a:xfrm>
            <a:off x="4418901" y="4079996"/>
            <a:ext cx="2922960" cy="1898851"/>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(2) </a:t>
            </a:r>
            <a:r>
              <a:rPr lang="en-US" sz="1800">
                <a:ea typeface="+mn-lt"/>
                <a:cs typeface="+mn-lt"/>
              </a:rPr>
              <a:t>Obtain Alignment Matrix </a:t>
            </a:r>
            <a:endParaRPr lang="LID4096">
              <a:ea typeface="+mn-lt"/>
              <a:cs typeface="+mn-lt"/>
            </a:endParaRPr>
          </a:p>
          <a:p>
            <a:pPr algn="ctr"/>
            <a:r>
              <a:rPr lang="en-US" sz="1800">
                <a:ea typeface="+mn-lt"/>
                <a:cs typeface="+mn-lt"/>
              </a:rPr>
              <a:t>K</a:t>
            </a:r>
            <a:r>
              <a:rPr lang="en-US">
                <a:ea typeface="+mn-lt"/>
                <a:cs typeface="+mn-lt"/>
              </a:rPr>
              <a:t>: = F(</a:t>
            </a:r>
            <a:r>
              <a:rPr lang="en-US" err="1">
                <a:ea typeface="+mn-lt"/>
                <a:cs typeface="+mn-lt"/>
              </a:rPr>
              <a:t>V</a:t>
            </a:r>
            <a:r>
              <a:rPr lang="en-US" sz="1050" err="1">
                <a:ea typeface="+mn-lt"/>
                <a:cs typeface="+mn-lt"/>
              </a:rPr>
              <a:t>k</a:t>
            </a:r>
            <a:r>
              <a:rPr lang="en-US">
                <a:ea typeface="+mn-lt"/>
                <a:cs typeface="+mn-lt"/>
              </a:rPr>
              <a:t>, </a:t>
            </a:r>
            <a:r>
              <a:rPr lang="en-US" sz="1800">
                <a:ea typeface="+mn-lt"/>
                <a:cs typeface="+mn-lt"/>
              </a:rPr>
              <a:t> S</a:t>
            </a:r>
            <a:r>
              <a:rPr lang="en-US">
                <a:ea typeface="+mn-lt"/>
                <a:cs typeface="+mn-lt"/>
              </a:rPr>
              <a:t>）</a:t>
            </a:r>
            <a:endParaRPr lang="LID4096">
              <a:ea typeface="等线"/>
            </a:endParaRPr>
          </a:p>
        </p:txBody>
      </p:sp>
      <p:sp>
        <p:nvSpPr>
          <p:cNvPr id="11" name="椭圆 10">
            <a:extLst>
              <a:ext uri="{FF2B5EF4-FFF2-40B4-BE49-F238E27FC236}">
                <a16:creationId xmlns:a16="http://schemas.microsoft.com/office/drawing/2014/main" id="{6FB8B6D7-8DCD-E6D5-922C-6D1F2FAE70E9}"/>
              </a:ext>
            </a:extLst>
          </p:cNvPr>
          <p:cNvSpPr/>
          <p:nvPr/>
        </p:nvSpPr>
        <p:spPr>
          <a:xfrm>
            <a:off x="8487892" y="4070383"/>
            <a:ext cx="2861487" cy="1921253"/>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(3) choose d+1 smallest  eigenvectors(K) </a:t>
            </a:r>
          </a:p>
          <a:p>
            <a:pPr algn="ctr"/>
            <a:r>
              <a:rPr lang="en-US">
                <a:ea typeface="等线"/>
              </a:rPr>
              <a:t>Drop the smallest</a:t>
            </a:r>
          </a:p>
        </p:txBody>
      </p:sp>
      <p:sp>
        <p:nvSpPr>
          <p:cNvPr id="12" name="箭头: 右 11">
            <a:extLst>
              <a:ext uri="{FF2B5EF4-FFF2-40B4-BE49-F238E27FC236}">
                <a16:creationId xmlns:a16="http://schemas.microsoft.com/office/drawing/2014/main" id="{BCF9194E-9D4A-3A5A-5BD6-95A6434A814A}"/>
              </a:ext>
            </a:extLst>
          </p:cNvPr>
          <p:cNvSpPr/>
          <p:nvPr/>
        </p:nvSpPr>
        <p:spPr>
          <a:xfrm>
            <a:off x="3379320" y="4767553"/>
            <a:ext cx="879197" cy="52070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箭头: 右 12">
            <a:extLst>
              <a:ext uri="{FF2B5EF4-FFF2-40B4-BE49-F238E27FC236}">
                <a16:creationId xmlns:a16="http://schemas.microsoft.com/office/drawing/2014/main" id="{6F155AD3-911B-098E-703A-0D79D9A08710}"/>
              </a:ext>
            </a:extLst>
          </p:cNvPr>
          <p:cNvSpPr/>
          <p:nvPr/>
        </p:nvSpPr>
        <p:spPr>
          <a:xfrm>
            <a:off x="7529320" y="4748503"/>
            <a:ext cx="879197" cy="520700"/>
          </a:xfrm>
          <a:prstGeom prst="right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6" name="图片 5" descr="图表, 散点图&#10;&#10;已自动生成说明">
            <a:extLst>
              <a:ext uri="{FF2B5EF4-FFF2-40B4-BE49-F238E27FC236}">
                <a16:creationId xmlns:a16="http://schemas.microsoft.com/office/drawing/2014/main" id="{FFDEF71F-5D4A-4E9D-310F-C0E2BA573C99}"/>
              </a:ext>
            </a:extLst>
          </p:cNvPr>
          <p:cNvPicPr>
            <a:picLocks noChangeAspect="1"/>
          </p:cNvPicPr>
          <p:nvPr/>
        </p:nvPicPr>
        <p:blipFill>
          <a:blip r:embed="rId4"/>
          <a:stretch>
            <a:fillRect/>
          </a:stretch>
        </p:blipFill>
        <p:spPr>
          <a:xfrm>
            <a:off x="8668040" y="1416230"/>
            <a:ext cx="2077244" cy="2202893"/>
          </a:xfrm>
          <a:prstGeom prst="rect">
            <a:avLst/>
          </a:prstGeom>
        </p:spPr>
      </p:pic>
      <p:pic>
        <p:nvPicPr>
          <p:cNvPr id="9" name="图片 8" descr="图表, 散点图&#10;&#10;已自动生成说明">
            <a:extLst>
              <a:ext uri="{FF2B5EF4-FFF2-40B4-BE49-F238E27FC236}">
                <a16:creationId xmlns:a16="http://schemas.microsoft.com/office/drawing/2014/main" id="{2EB26C99-ED58-248B-15FE-EE357EF9EE1D}"/>
              </a:ext>
            </a:extLst>
          </p:cNvPr>
          <p:cNvPicPr>
            <a:picLocks noChangeAspect="1"/>
          </p:cNvPicPr>
          <p:nvPr/>
        </p:nvPicPr>
        <p:blipFill rotWithShape="1">
          <a:blip r:embed="rId5"/>
          <a:srcRect t="6284" r="-248" b="3297"/>
          <a:stretch/>
        </p:blipFill>
        <p:spPr>
          <a:xfrm>
            <a:off x="4483712" y="1330666"/>
            <a:ext cx="2802885" cy="2288942"/>
          </a:xfrm>
          <a:prstGeom prst="rect">
            <a:avLst/>
          </a:prstGeom>
        </p:spPr>
      </p:pic>
      <p:sp>
        <p:nvSpPr>
          <p:cNvPr id="14" name="箭头: 下 13">
            <a:extLst>
              <a:ext uri="{FF2B5EF4-FFF2-40B4-BE49-F238E27FC236}">
                <a16:creationId xmlns:a16="http://schemas.microsoft.com/office/drawing/2014/main" id="{DFE5C9A2-2391-D3AF-7E47-0110D71282BF}"/>
              </a:ext>
            </a:extLst>
          </p:cNvPr>
          <p:cNvSpPr/>
          <p:nvPr/>
        </p:nvSpPr>
        <p:spPr>
          <a:xfrm rot="16200000">
            <a:off x="7702500" y="2091268"/>
            <a:ext cx="225001" cy="773204"/>
          </a:xfrm>
          <a:prstGeom prst="downArrow">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3614226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5895202-F962-1382-B72A-6F9A5D85475C}"/>
              </a:ext>
            </a:extLst>
          </p:cNvPr>
          <p:cNvPicPr>
            <a:picLocks noChangeAspect="1"/>
          </p:cNvPicPr>
          <p:nvPr/>
        </p:nvPicPr>
        <p:blipFill>
          <a:blip r:embed="rId3"/>
          <a:stretch>
            <a:fillRect/>
          </a:stretch>
        </p:blipFill>
        <p:spPr>
          <a:xfrm>
            <a:off x="9231976" y="78186"/>
            <a:ext cx="2872048" cy="919953"/>
          </a:xfrm>
          <a:prstGeom prst="rect">
            <a:avLst/>
          </a:prstGeom>
        </p:spPr>
      </p:pic>
      <p:sp>
        <p:nvSpPr>
          <p:cNvPr id="7" name="Rectangle 6">
            <a:extLst>
              <a:ext uri="{FF2B5EF4-FFF2-40B4-BE49-F238E27FC236}">
                <a16:creationId xmlns:a16="http://schemas.microsoft.com/office/drawing/2014/main" id="{51ADCF41-FCCA-D156-F739-F731149EC664}"/>
              </a:ext>
            </a:extLst>
          </p:cNvPr>
          <p:cNvSpPr/>
          <p:nvPr/>
        </p:nvSpPr>
        <p:spPr>
          <a:xfrm>
            <a:off x="-1" y="1179443"/>
            <a:ext cx="12205252" cy="119269"/>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8DBA2F2-D2D2-ACE2-059A-1F4873A4FB73}"/>
              </a:ext>
            </a:extLst>
          </p:cNvPr>
          <p:cNvSpPr txBox="1"/>
          <p:nvPr/>
        </p:nvSpPr>
        <p:spPr>
          <a:xfrm>
            <a:off x="238539" y="76075"/>
            <a:ext cx="822097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latin typeface="Times New Roman"/>
                <a:ea typeface="等线"/>
                <a:cs typeface="Times New Roman"/>
              </a:rPr>
              <a:t>LSTA-results</a:t>
            </a:r>
            <a:endParaRPr lang="en-US" sz="4800" b="1">
              <a:latin typeface="Times New Roman"/>
              <a:cs typeface="Times New Roman"/>
            </a:endParaRPr>
          </a:p>
        </p:txBody>
      </p:sp>
      <p:sp>
        <p:nvSpPr>
          <p:cNvPr id="9" name="TextBox 8">
            <a:extLst>
              <a:ext uri="{FF2B5EF4-FFF2-40B4-BE49-F238E27FC236}">
                <a16:creationId xmlns:a16="http://schemas.microsoft.com/office/drawing/2014/main" id="{F2AE0BEA-13D9-ECBF-BE82-AC6B49DCEBD6}"/>
              </a:ext>
            </a:extLst>
          </p:cNvPr>
          <p:cNvSpPr txBox="1"/>
          <p:nvPr/>
        </p:nvSpPr>
        <p:spPr>
          <a:xfrm>
            <a:off x="231939" y="904888"/>
            <a:ext cx="11648660" cy="44579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n-US" sz="2400">
              <a:latin typeface="Times New Roman"/>
              <a:ea typeface="+mn-lt"/>
              <a:cs typeface="Times New Roman"/>
            </a:endParaRPr>
          </a:p>
          <a:p>
            <a:pPr marL="914400" lvl="1" indent="-457200">
              <a:lnSpc>
                <a:spcPct val="150000"/>
              </a:lnSpc>
              <a:buFont typeface="Courier New"/>
              <a:buChar char="o"/>
            </a:pPr>
            <a:r>
              <a:rPr lang="en-US" sz="2400">
                <a:latin typeface="Times New Roman"/>
                <a:ea typeface="+mn-lt"/>
                <a:cs typeface="Times New Roman"/>
              </a:rPr>
              <a:t>Results using LSTA algorithm in scikit-learn are influenced.</a:t>
            </a:r>
          </a:p>
          <a:p>
            <a:pPr lvl="1">
              <a:lnSpc>
                <a:spcPct val="150000"/>
              </a:lnSpc>
            </a:pPr>
            <a:endParaRPr lang="en-US" sz="2400">
              <a:latin typeface="Times New Roman"/>
              <a:ea typeface="等线"/>
              <a:cs typeface="Times New Roman"/>
            </a:endParaRPr>
          </a:p>
          <a:p>
            <a:pPr marL="914400" lvl="1" indent="-457200">
              <a:lnSpc>
                <a:spcPct val="150000"/>
              </a:lnSpc>
              <a:buFont typeface="Courier New"/>
              <a:buChar char="o"/>
            </a:pPr>
            <a:endParaRPr lang="en-US" sz="2400">
              <a:latin typeface="Times New Roman"/>
              <a:ea typeface="等线"/>
              <a:cs typeface="Times New Roman"/>
            </a:endParaRPr>
          </a:p>
          <a:p>
            <a:pPr marL="914400" lvl="1" indent="-457200">
              <a:lnSpc>
                <a:spcPct val="150000"/>
              </a:lnSpc>
              <a:buFont typeface="Courier New"/>
              <a:buChar char="o"/>
            </a:pPr>
            <a:endParaRPr lang="en-US" sz="2400">
              <a:latin typeface="Times New Roman"/>
              <a:ea typeface="等线"/>
              <a:cs typeface="Times New Roman"/>
            </a:endParaRPr>
          </a:p>
          <a:p>
            <a:pPr marL="457200" indent="-457200">
              <a:lnSpc>
                <a:spcPct val="150000"/>
              </a:lnSpc>
              <a:buFont typeface="Arial"/>
              <a:buChar char="•"/>
            </a:pPr>
            <a:endParaRPr lang="en-US" sz="2400">
              <a:latin typeface="Times New Roman"/>
              <a:ea typeface="等线"/>
              <a:cs typeface="Times New Roman"/>
            </a:endParaRPr>
          </a:p>
          <a:p>
            <a:pPr marL="457200" indent="-457200">
              <a:lnSpc>
                <a:spcPct val="150000"/>
              </a:lnSpc>
              <a:buFont typeface="Arial"/>
              <a:buChar char="•"/>
            </a:pPr>
            <a:endParaRPr lang="en-US" sz="2400">
              <a:latin typeface="Times New Roman"/>
              <a:ea typeface="等线"/>
              <a:cs typeface="Times New Roman"/>
            </a:endParaRPr>
          </a:p>
          <a:p>
            <a:pPr marL="457200" indent="-457200">
              <a:lnSpc>
                <a:spcPct val="150000"/>
              </a:lnSpc>
              <a:buFont typeface="Arial"/>
              <a:buChar char="•"/>
            </a:pPr>
            <a:endParaRPr lang="en-US" sz="2400">
              <a:latin typeface="Times New Roman"/>
              <a:ea typeface="等线"/>
              <a:cs typeface="Times New Roman"/>
            </a:endParaRPr>
          </a:p>
        </p:txBody>
      </p:sp>
      <p:pic>
        <p:nvPicPr>
          <p:cNvPr id="5" name="图片 4">
            <a:extLst>
              <a:ext uri="{FF2B5EF4-FFF2-40B4-BE49-F238E27FC236}">
                <a16:creationId xmlns:a16="http://schemas.microsoft.com/office/drawing/2014/main" id="{475485C8-8B8B-7946-338B-E92B379EF247}"/>
              </a:ext>
            </a:extLst>
          </p:cNvPr>
          <p:cNvPicPr>
            <a:picLocks noChangeAspect="1"/>
          </p:cNvPicPr>
          <p:nvPr/>
        </p:nvPicPr>
        <p:blipFill rotWithShape="1">
          <a:blip r:embed="rId4"/>
          <a:srcRect b="18165"/>
          <a:stretch/>
        </p:blipFill>
        <p:spPr>
          <a:xfrm>
            <a:off x="863487" y="2655201"/>
            <a:ext cx="7596188" cy="3174351"/>
          </a:xfrm>
          <a:prstGeom prst="rect">
            <a:avLst/>
          </a:prstGeom>
        </p:spPr>
      </p:pic>
      <p:pic>
        <p:nvPicPr>
          <p:cNvPr id="6" name="图片 5" descr="图片包含 图表&#10;&#10;已自动生成说明">
            <a:extLst>
              <a:ext uri="{FF2B5EF4-FFF2-40B4-BE49-F238E27FC236}">
                <a16:creationId xmlns:a16="http://schemas.microsoft.com/office/drawing/2014/main" id="{DD1A478E-4926-1875-EC17-67CBBF0507CF}"/>
              </a:ext>
            </a:extLst>
          </p:cNvPr>
          <p:cNvPicPr>
            <a:picLocks noChangeAspect="1"/>
          </p:cNvPicPr>
          <p:nvPr/>
        </p:nvPicPr>
        <p:blipFill>
          <a:blip r:embed="rId5"/>
          <a:stretch>
            <a:fillRect/>
          </a:stretch>
        </p:blipFill>
        <p:spPr>
          <a:xfrm>
            <a:off x="8469283" y="2377912"/>
            <a:ext cx="3586483" cy="3881887"/>
          </a:xfrm>
          <a:prstGeom prst="rect">
            <a:avLst/>
          </a:prstGeom>
        </p:spPr>
      </p:pic>
      <p:sp>
        <p:nvSpPr>
          <p:cNvPr id="2" name="矩形 1">
            <a:extLst>
              <a:ext uri="{FF2B5EF4-FFF2-40B4-BE49-F238E27FC236}">
                <a16:creationId xmlns:a16="http://schemas.microsoft.com/office/drawing/2014/main" id="{87CFEC44-5260-1F7D-2EEA-A699DD1E2ECF}"/>
              </a:ext>
            </a:extLst>
          </p:cNvPr>
          <p:cNvSpPr/>
          <p:nvPr/>
        </p:nvSpPr>
        <p:spPr>
          <a:xfrm>
            <a:off x="863487" y="5902440"/>
            <a:ext cx="825613" cy="2189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文本框 10">
            <a:extLst>
              <a:ext uri="{FF2B5EF4-FFF2-40B4-BE49-F238E27FC236}">
                <a16:creationId xmlns:a16="http://schemas.microsoft.com/office/drawing/2014/main" id="{580130AC-ACB2-05C4-BC33-11323A76C2FC}"/>
              </a:ext>
            </a:extLst>
          </p:cNvPr>
          <p:cNvSpPr txBox="1"/>
          <p:nvPr/>
        </p:nvSpPr>
        <p:spPr>
          <a:xfrm>
            <a:off x="1293211" y="5721510"/>
            <a:ext cx="6121400" cy="646331"/>
          </a:xfrm>
          <a:prstGeom prst="rect">
            <a:avLst/>
          </a:prstGeom>
          <a:noFill/>
        </p:spPr>
        <p:txBody>
          <a:bodyPr wrap="square">
            <a:spAutoFit/>
          </a:bodyPr>
          <a:lstStyle/>
          <a:p>
            <a:r>
              <a:rPr lang="en-US" sz="1200">
                <a:latin typeface="Times New Roman" panose="02020603050405020304" pitchFamily="18" charset="0"/>
                <a:cs typeface="Times New Roman" panose="02020603050405020304" pitchFamily="18" charset="0"/>
              </a:rPr>
              <a:t>Face images ordered by 1D LSTA with corresponding 1D embedding axis. The number above each image represents default order in the original dataset. The red box circles the noisy data in the default order</a:t>
            </a:r>
            <a:endParaRPr lang="LID4096" sz="1200">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46A4452B-FCA5-B37A-4075-6695AE8B23FE}"/>
              </a:ext>
            </a:extLst>
          </p:cNvPr>
          <p:cNvSpPr/>
          <p:nvPr/>
        </p:nvSpPr>
        <p:spPr>
          <a:xfrm>
            <a:off x="8469283" y="6044675"/>
            <a:ext cx="762693" cy="2151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3475653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5895202-F962-1382-B72A-6F9A5D85475C}"/>
              </a:ext>
            </a:extLst>
          </p:cNvPr>
          <p:cNvPicPr>
            <a:picLocks noChangeAspect="1"/>
          </p:cNvPicPr>
          <p:nvPr/>
        </p:nvPicPr>
        <p:blipFill>
          <a:blip r:embed="rId3"/>
          <a:stretch>
            <a:fillRect/>
          </a:stretch>
        </p:blipFill>
        <p:spPr>
          <a:xfrm>
            <a:off x="9231976" y="78186"/>
            <a:ext cx="2872048" cy="919953"/>
          </a:xfrm>
          <a:prstGeom prst="rect">
            <a:avLst/>
          </a:prstGeom>
        </p:spPr>
      </p:pic>
      <p:sp>
        <p:nvSpPr>
          <p:cNvPr id="7" name="Rectangle 6">
            <a:extLst>
              <a:ext uri="{FF2B5EF4-FFF2-40B4-BE49-F238E27FC236}">
                <a16:creationId xmlns:a16="http://schemas.microsoft.com/office/drawing/2014/main" id="{51ADCF41-FCCA-D156-F739-F731149EC664}"/>
              </a:ext>
            </a:extLst>
          </p:cNvPr>
          <p:cNvSpPr/>
          <p:nvPr/>
        </p:nvSpPr>
        <p:spPr>
          <a:xfrm>
            <a:off x="-1" y="1179443"/>
            <a:ext cx="12205252" cy="119269"/>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8DBA2F2-D2D2-ACE2-059A-1F4873A4FB73}"/>
              </a:ext>
            </a:extLst>
          </p:cNvPr>
          <p:cNvSpPr txBox="1"/>
          <p:nvPr/>
        </p:nvSpPr>
        <p:spPr>
          <a:xfrm>
            <a:off x="238539" y="162338"/>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latin typeface="Times New Roman"/>
                <a:ea typeface="等线"/>
                <a:cs typeface="Times New Roman"/>
              </a:rPr>
              <a:t>2D t-SNE</a:t>
            </a:r>
            <a:endParaRPr lang="en-US" sz="4800" b="1">
              <a:latin typeface="Times New Roman"/>
              <a:cs typeface="Times New Roman"/>
            </a:endParaRPr>
          </a:p>
        </p:txBody>
      </p:sp>
      <p:sp>
        <p:nvSpPr>
          <p:cNvPr id="2" name="矩形 1">
            <a:extLst>
              <a:ext uri="{FF2B5EF4-FFF2-40B4-BE49-F238E27FC236}">
                <a16:creationId xmlns:a16="http://schemas.microsoft.com/office/drawing/2014/main" id="{B743676B-A7C9-E78F-5D13-4CA1903D3089}"/>
              </a:ext>
            </a:extLst>
          </p:cNvPr>
          <p:cNvSpPr/>
          <p:nvPr/>
        </p:nvSpPr>
        <p:spPr>
          <a:xfrm>
            <a:off x="519589" y="1577086"/>
            <a:ext cx="1974850" cy="565150"/>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a:latin typeface="Times New Roman"/>
                <a:ea typeface="等线"/>
                <a:cs typeface="Times New Roman"/>
              </a:rPr>
              <a:t>t-SNE</a:t>
            </a:r>
          </a:p>
        </p:txBody>
      </p:sp>
      <p:sp>
        <p:nvSpPr>
          <p:cNvPr id="3" name="箭头: 下 2">
            <a:extLst>
              <a:ext uri="{FF2B5EF4-FFF2-40B4-BE49-F238E27FC236}">
                <a16:creationId xmlns:a16="http://schemas.microsoft.com/office/drawing/2014/main" id="{DCF468AD-6E5B-F160-5BD7-96715843DBED}"/>
              </a:ext>
            </a:extLst>
          </p:cNvPr>
          <p:cNvSpPr/>
          <p:nvPr/>
        </p:nvSpPr>
        <p:spPr>
          <a:xfrm>
            <a:off x="1256189" y="2278282"/>
            <a:ext cx="501650" cy="1839933"/>
          </a:xfrm>
          <a:prstGeom prst="downArrow">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椭圆 4">
            <a:extLst>
              <a:ext uri="{FF2B5EF4-FFF2-40B4-BE49-F238E27FC236}">
                <a16:creationId xmlns:a16="http://schemas.microsoft.com/office/drawing/2014/main" id="{162A2D91-1FAF-A9A0-30AD-588E317E3B52}"/>
              </a:ext>
            </a:extLst>
          </p:cNvPr>
          <p:cNvSpPr/>
          <p:nvPr/>
        </p:nvSpPr>
        <p:spPr>
          <a:xfrm>
            <a:off x="869" y="4290634"/>
            <a:ext cx="2980870" cy="208794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(1) </a:t>
            </a:r>
          </a:p>
          <a:p>
            <a:pPr algn="ctr"/>
            <a:r>
              <a:rPr lang="en-US">
                <a:ea typeface="+mn-lt"/>
                <a:cs typeface="+mn-lt"/>
              </a:rPr>
              <a:t>p = Prob(||x</a:t>
            </a:r>
            <a:r>
              <a:rPr lang="en-US" sz="1200">
                <a:ea typeface="+mn-lt"/>
                <a:cs typeface="+mn-lt"/>
              </a:rPr>
              <a:t>i</a:t>
            </a:r>
            <a:r>
              <a:rPr lang="en-US">
                <a:ea typeface="+mn-lt"/>
                <a:cs typeface="+mn-lt"/>
              </a:rPr>
              <a:t>, </a:t>
            </a:r>
            <a:r>
              <a:rPr lang="en-US" err="1">
                <a:ea typeface="+mn-lt"/>
                <a:cs typeface="+mn-lt"/>
              </a:rPr>
              <a:t>x</a:t>
            </a:r>
            <a:r>
              <a:rPr lang="en-US" sz="1100" err="1">
                <a:ea typeface="+mn-lt"/>
                <a:cs typeface="+mn-lt"/>
              </a:rPr>
              <a:t>j</a:t>
            </a:r>
            <a:r>
              <a:rPr lang="en-US">
                <a:ea typeface="+mn-lt"/>
                <a:cs typeface="+mn-lt"/>
              </a:rPr>
              <a:t>||</a:t>
            </a:r>
            <a:r>
              <a:rPr lang="en-US" baseline="30000">
                <a:ea typeface="+mn-lt"/>
                <a:cs typeface="+mn-lt"/>
              </a:rPr>
              <a:t>2</a:t>
            </a:r>
            <a:r>
              <a:rPr lang="en-US">
                <a:ea typeface="+mn-lt"/>
                <a:cs typeface="+mn-lt"/>
              </a:rPr>
              <a:t>)</a:t>
            </a:r>
            <a:r>
              <a:rPr lang="en-US" sz="1800">
                <a:ea typeface="+mn-lt"/>
                <a:cs typeface="+mn-lt"/>
              </a:rPr>
              <a:t> (for all point-pairs)</a:t>
            </a:r>
            <a:r>
              <a:rPr lang="en-US">
                <a:ea typeface="+mn-lt"/>
                <a:cs typeface="+mn-lt"/>
              </a:rPr>
              <a:t> </a:t>
            </a:r>
            <a:endParaRPr lang="en-US">
              <a:ea typeface="等线"/>
            </a:endParaRPr>
          </a:p>
        </p:txBody>
      </p:sp>
      <p:sp>
        <p:nvSpPr>
          <p:cNvPr id="6" name="椭圆 5">
            <a:extLst>
              <a:ext uri="{FF2B5EF4-FFF2-40B4-BE49-F238E27FC236}">
                <a16:creationId xmlns:a16="http://schemas.microsoft.com/office/drawing/2014/main" id="{2BB5FF98-0EAD-F467-5CAE-2DE4264BA23F}"/>
              </a:ext>
            </a:extLst>
          </p:cNvPr>
          <p:cNvSpPr/>
          <p:nvPr/>
        </p:nvSpPr>
        <p:spPr>
          <a:xfrm>
            <a:off x="3895318" y="4188427"/>
            <a:ext cx="3884313" cy="22968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50000"/>
              </a:lnSpc>
            </a:pPr>
            <a:r>
              <a:rPr lang="en-US" err="1">
                <a:ea typeface="+mn-lt"/>
                <a:cs typeface="+mn-lt"/>
              </a:rPr>
              <a:t>y</a:t>
            </a:r>
            <a:r>
              <a:rPr lang="en-US" baseline="-25000" err="1">
                <a:ea typeface="+mn-lt"/>
                <a:cs typeface="+mn-lt"/>
              </a:rPr>
              <a:t>i</a:t>
            </a:r>
            <a:r>
              <a:rPr lang="en-US">
                <a:ea typeface="+mn-lt"/>
                <a:cs typeface="+mn-lt"/>
              </a:rPr>
              <a:t> = initial(x</a:t>
            </a:r>
            <a:r>
              <a:rPr lang="en-US" baseline="-25000">
                <a:ea typeface="+mn-lt"/>
                <a:cs typeface="+mn-lt"/>
              </a:rPr>
              <a:t>i</a:t>
            </a:r>
            <a:r>
              <a:rPr lang="en-US">
                <a:ea typeface="+mn-lt"/>
                <a:cs typeface="+mn-lt"/>
              </a:rPr>
              <a:t>),</a:t>
            </a:r>
            <a:endParaRPr lang="en-US" sz="1600">
              <a:latin typeface="Times New Roman"/>
              <a:ea typeface="+mn-lt"/>
              <a:cs typeface="Times New Roman"/>
            </a:endParaRPr>
          </a:p>
          <a:p>
            <a:pPr algn="ctr">
              <a:lnSpc>
                <a:spcPct val="150000"/>
              </a:lnSpc>
            </a:pPr>
            <a:r>
              <a:rPr lang="en-US">
                <a:ea typeface="+mn-lt"/>
                <a:cs typeface="+mn-lt"/>
              </a:rPr>
              <a:t>q = Prob( Prob(||</a:t>
            </a:r>
            <a:r>
              <a:rPr lang="en-US" err="1">
                <a:ea typeface="+mn-lt"/>
                <a:cs typeface="+mn-lt"/>
              </a:rPr>
              <a:t>y</a:t>
            </a:r>
            <a:r>
              <a:rPr lang="en-US" baseline="-25000" err="1">
                <a:ea typeface="+mn-lt"/>
                <a:cs typeface="+mn-lt"/>
              </a:rPr>
              <a:t>i</a:t>
            </a:r>
            <a:r>
              <a:rPr lang="en-US">
                <a:ea typeface="+mn-lt"/>
                <a:cs typeface="+mn-lt"/>
              </a:rPr>
              <a:t>, </a:t>
            </a:r>
            <a:r>
              <a:rPr lang="en-US" err="1">
                <a:ea typeface="+mn-lt"/>
                <a:cs typeface="+mn-lt"/>
              </a:rPr>
              <a:t>y</a:t>
            </a:r>
            <a:r>
              <a:rPr lang="en-US" baseline="-25000" err="1">
                <a:ea typeface="+mn-lt"/>
                <a:cs typeface="+mn-lt"/>
              </a:rPr>
              <a:t>j</a:t>
            </a:r>
            <a:r>
              <a:rPr lang="en-US">
                <a:ea typeface="+mn-lt"/>
                <a:cs typeface="+mn-lt"/>
              </a:rPr>
              <a:t>||</a:t>
            </a:r>
            <a:r>
              <a:rPr lang="en-US" baseline="30000">
                <a:ea typeface="+mn-lt"/>
                <a:cs typeface="+mn-lt"/>
              </a:rPr>
              <a:t>2</a:t>
            </a:r>
            <a:r>
              <a:rPr lang="en-US">
                <a:ea typeface="+mn-lt"/>
                <a:cs typeface="+mn-lt"/>
              </a:rPr>
              <a:t>)</a:t>
            </a:r>
            <a:endParaRPr lang="en-US" sz="1600">
              <a:latin typeface="Times New Roman"/>
              <a:ea typeface="+mn-lt"/>
              <a:cs typeface="Times New Roman"/>
            </a:endParaRPr>
          </a:p>
        </p:txBody>
      </p:sp>
      <p:sp>
        <p:nvSpPr>
          <p:cNvPr id="10" name="椭圆 9">
            <a:extLst>
              <a:ext uri="{FF2B5EF4-FFF2-40B4-BE49-F238E27FC236}">
                <a16:creationId xmlns:a16="http://schemas.microsoft.com/office/drawing/2014/main" id="{18041083-8CC9-332B-A55B-0FDA760925BD}"/>
              </a:ext>
            </a:extLst>
          </p:cNvPr>
          <p:cNvSpPr/>
          <p:nvPr/>
        </p:nvSpPr>
        <p:spPr>
          <a:xfrm>
            <a:off x="8722646" y="4193128"/>
            <a:ext cx="3375331" cy="2282344"/>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Cost = KL(P, Q), </a:t>
            </a:r>
            <a:endParaRPr lang="LID4096">
              <a:ea typeface="+mn-lt"/>
              <a:cs typeface="+mn-lt"/>
            </a:endParaRPr>
          </a:p>
          <a:p>
            <a:pPr algn="ctr"/>
            <a:r>
              <a:rPr lang="en-US" sz="1800">
                <a:ea typeface="+mn-lt"/>
                <a:cs typeface="+mn-lt"/>
              </a:rPr>
              <a:t>and update the point position in low-dimension space by gradient descent</a:t>
            </a:r>
            <a:endParaRPr lang="LID4096">
              <a:ea typeface="等线"/>
            </a:endParaRPr>
          </a:p>
        </p:txBody>
      </p:sp>
      <p:sp>
        <p:nvSpPr>
          <p:cNvPr id="11" name="箭头: 右 10">
            <a:extLst>
              <a:ext uri="{FF2B5EF4-FFF2-40B4-BE49-F238E27FC236}">
                <a16:creationId xmlns:a16="http://schemas.microsoft.com/office/drawing/2014/main" id="{B6FD7877-F901-694B-32C2-B1DDDC86D707}"/>
              </a:ext>
            </a:extLst>
          </p:cNvPr>
          <p:cNvSpPr/>
          <p:nvPr/>
        </p:nvSpPr>
        <p:spPr>
          <a:xfrm>
            <a:off x="3011977" y="5070928"/>
            <a:ext cx="879197" cy="520700"/>
          </a:xfrm>
          <a:prstGeom prst="rightArrow">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箭头: 右 11">
            <a:extLst>
              <a:ext uri="{FF2B5EF4-FFF2-40B4-BE49-F238E27FC236}">
                <a16:creationId xmlns:a16="http://schemas.microsoft.com/office/drawing/2014/main" id="{A9C79F2B-24A4-D48B-20E6-B1A920FF7EB8}"/>
              </a:ext>
            </a:extLst>
          </p:cNvPr>
          <p:cNvSpPr/>
          <p:nvPr/>
        </p:nvSpPr>
        <p:spPr>
          <a:xfrm>
            <a:off x="7847269" y="5070929"/>
            <a:ext cx="879197" cy="520700"/>
          </a:xfrm>
          <a:prstGeom prst="rightArrow">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9" name="图片 8" descr="图片包含 游戏机, 花&#10;&#10;已自动生成说明">
            <a:extLst>
              <a:ext uri="{FF2B5EF4-FFF2-40B4-BE49-F238E27FC236}">
                <a16:creationId xmlns:a16="http://schemas.microsoft.com/office/drawing/2014/main" id="{FB449E42-C6D4-0524-1D5F-1D61E7A0F51E}"/>
              </a:ext>
            </a:extLst>
          </p:cNvPr>
          <p:cNvPicPr>
            <a:picLocks noChangeAspect="1"/>
          </p:cNvPicPr>
          <p:nvPr/>
        </p:nvPicPr>
        <p:blipFill>
          <a:blip r:embed="rId4"/>
          <a:stretch>
            <a:fillRect/>
          </a:stretch>
        </p:blipFill>
        <p:spPr>
          <a:xfrm>
            <a:off x="4195988" y="1303056"/>
            <a:ext cx="3278155" cy="2699112"/>
          </a:xfrm>
          <a:prstGeom prst="rect">
            <a:avLst/>
          </a:prstGeom>
        </p:spPr>
      </p:pic>
      <p:pic>
        <p:nvPicPr>
          <p:cNvPr id="13" name="图片 12" descr="图表, 散点图&#10;&#10;已自动生成说明">
            <a:extLst>
              <a:ext uri="{FF2B5EF4-FFF2-40B4-BE49-F238E27FC236}">
                <a16:creationId xmlns:a16="http://schemas.microsoft.com/office/drawing/2014/main" id="{947FD688-DFDE-248C-53CC-0737A8021647}"/>
              </a:ext>
            </a:extLst>
          </p:cNvPr>
          <p:cNvPicPr>
            <a:picLocks noChangeAspect="1"/>
          </p:cNvPicPr>
          <p:nvPr/>
        </p:nvPicPr>
        <p:blipFill>
          <a:blip r:embed="rId5"/>
          <a:stretch>
            <a:fillRect/>
          </a:stretch>
        </p:blipFill>
        <p:spPr>
          <a:xfrm>
            <a:off x="9654361" y="1637401"/>
            <a:ext cx="2272109" cy="2041324"/>
          </a:xfrm>
          <a:prstGeom prst="rect">
            <a:avLst/>
          </a:prstGeom>
        </p:spPr>
      </p:pic>
      <p:sp>
        <p:nvSpPr>
          <p:cNvPr id="14" name="矩形 13">
            <a:extLst>
              <a:ext uri="{FF2B5EF4-FFF2-40B4-BE49-F238E27FC236}">
                <a16:creationId xmlns:a16="http://schemas.microsoft.com/office/drawing/2014/main" id="{10750821-4CFA-7D8C-8AA7-DEED0512070D}"/>
              </a:ext>
            </a:extLst>
          </p:cNvPr>
          <p:cNvSpPr/>
          <p:nvPr/>
        </p:nvSpPr>
        <p:spPr>
          <a:xfrm>
            <a:off x="7706471" y="2267477"/>
            <a:ext cx="1756443" cy="782710"/>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Times New Roman"/>
                <a:ea typeface="等线"/>
                <a:cs typeface="Times New Roman"/>
              </a:rPr>
              <a:t>t-SNE vs SNE</a:t>
            </a:r>
          </a:p>
          <a:p>
            <a:pPr algn="ctr"/>
            <a:r>
              <a:rPr lang="en-US">
                <a:latin typeface="Times New Roman"/>
                <a:ea typeface="等线"/>
                <a:cs typeface="Times New Roman"/>
              </a:rPr>
              <a:t>for MNIST</a:t>
            </a:r>
          </a:p>
        </p:txBody>
      </p:sp>
    </p:spTree>
    <p:extLst>
      <p:ext uri="{BB962C8B-B14F-4D97-AF65-F5344CB8AC3E}">
        <p14:creationId xmlns:p14="http://schemas.microsoft.com/office/powerpoint/2010/main" val="251333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5895202-F962-1382-B72A-6F9A5D85475C}"/>
              </a:ext>
            </a:extLst>
          </p:cNvPr>
          <p:cNvPicPr>
            <a:picLocks noChangeAspect="1"/>
          </p:cNvPicPr>
          <p:nvPr/>
        </p:nvPicPr>
        <p:blipFill>
          <a:blip r:embed="rId3"/>
          <a:stretch>
            <a:fillRect/>
          </a:stretch>
        </p:blipFill>
        <p:spPr>
          <a:xfrm>
            <a:off x="9231976" y="78186"/>
            <a:ext cx="2872048" cy="919953"/>
          </a:xfrm>
          <a:prstGeom prst="rect">
            <a:avLst/>
          </a:prstGeom>
        </p:spPr>
      </p:pic>
      <p:sp>
        <p:nvSpPr>
          <p:cNvPr id="7" name="Rectangle 6">
            <a:extLst>
              <a:ext uri="{FF2B5EF4-FFF2-40B4-BE49-F238E27FC236}">
                <a16:creationId xmlns:a16="http://schemas.microsoft.com/office/drawing/2014/main" id="{51ADCF41-FCCA-D156-F739-F731149EC664}"/>
              </a:ext>
            </a:extLst>
          </p:cNvPr>
          <p:cNvSpPr/>
          <p:nvPr/>
        </p:nvSpPr>
        <p:spPr>
          <a:xfrm>
            <a:off x="-1" y="1179443"/>
            <a:ext cx="12205252" cy="119269"/>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8DBA2F2-D2D2-ACE2-059A-1F4873A4FB73}"/>
              </a:ext>
            </a:extLst>
          </p:cNvPr>
          <p:cNvSpPr txBox="1"/>
          <p:nvPr/>
        </p:nvSpPr>
        <p:spPr>
          <a:xfrm>
            <a:off x="238539" y="76075"/>
            <a:ext cx="847976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latin typeface="Times New Roman"/>
                <a:ea typeface="等线"/>
                <a:cs typeface="Times New Roman"/>
              </a:rPr>
              <a:t>t-SNE-results</a:t>
            </a:r>
          </a:p>
        </p:txBody>
      </p:sp>
      <p:sp>
        <p:nvSpPr>
          <p:cNvPr id="9" name="TextBox 8">
            <a:extLst>
              <a:ext uri="{FF2B5EF4-FFF2-40B4-BE49-F238E27FC236}">
                <a16:creationId xmlns:a16="http://schemas.microsoft.com/office/drawing/2014/main" id="{F2AE0BEA-13D9-ECBF-BE82-AC6B49DCEBD6}"/>
              </a:ext>
            </a:extLst>
          </p:cNvPr>
          <p:cNvSpPr txBox="1"/>
          <p:nvPr/>
        </p:nvSpPr>
        <p:spPr>
          <a:xfrm>
            <a:off x="238539" y="1371600"/>
            <a:ext cx="6236104" cy="39039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nSpc>
                <a:spcPct val="150000"/>
              </a:lnSpc>
            </a:pPr>
            <a:r>
              <a:rPr lang="en-US" sz="2400">
                <a:latin typeface="Times New Roman"/>
                <a:ea typeface="+mn-lt"/>
                <a:cs typeface="Times New Roman"/>
              </a:rPr>
              <a:t> </a:t>
            </a:r>
          </a:p>
          <a:p>
            <a:pPr lvl="1">
              <a:lnSpc>
                <a:spcPct val="150000"/>
              </a:lnSpc>
            </a:pPr>
            <a:endParaRPr lang="en-US" sz="2400">
              <a:latin typeface="Times New Roman"/>
              <a:ea typeface="等线"/>
              <a:cs typeface="Times New Roman"/>
            </a:endParaRPr>
          </a:p>
          <a:p>
            <a:pPr marL="914400" lvl="1" indent="-457200">
              <a:lnSpc>
                <a:spcPct val="150000"/>
              </a:lnSpc>
              <a:buFont typeface="Courier New"/>
              <a:buChar char="o"/>
            </a:pPr>
            <a:endParaRPr lang="en-US" sz="2400">
              <a:latin typeface="Times New Roman"/>
              <a:ea typeface="等线"/>
              <a:cs typeface="Times New Roman"/>
            </a:endParaRPr>
          </a:p>
          <a:p>
            <a:pPr marL="914400" lvl="1" indent="-457200">
              <a:lnSpc>
                <a:spcPct val="150000"/>
              </a:lnSpc>
              <a:buFont typeface="Courier New"/>
              <a:buChar char="o"/>
            </a:pPr>
            <a:endParaRPr lang="en-US" sz="2400">
              <a:latin typeface="Times New Roman"/>
              <a:ea typeface="等线"/>
              <a:cs typeface="Times New Roman"/>
            </a:endParaRPr>
          </a:p>
          <a:p>
            <a:pPr marL="457200" indent="-457200">
              <a:lnSpc>
                <a:spcPct val="150000"/>
              </a:lnSpc>
              <a:buFont typeface="Arial"/>
              <a:buChar char="•"/>
            </a:pPr>
            <a:endParaRPr lang="en-US" sz="2400">
              <a:latin typeface="Times New Roman"/>
              <a:ea typeface="等线"/>
              <a:cs typeface="Times New Roman"/>
            </a:endParaRPr>
          </a:p>
          <a:p>
            <a:pPr marL="457200" indent="-457200">
              <a:lnSpc>
                <a:spcPct val="150000"/>
              </a:lnSpc>
              <a:buFont typeface="Arial"/>
              <a:buChar char="•"/>
            </a:pPr>
            <a:endParaRPr lang="en-US" sz="2400">
              <a:latin typeface="Times New Roman"/>
              <a:ea typeface="等线"/>
              <a:cs typeface="Times New Roman"/>
            </a:endParaRPr>
          </a:p>
          <a:p>
            <a:pPr marL="457200" indent="-457200">
              <a:lnSpc>
                <a:spcPct val="150000"/>
              </a:lnSpc>
              <a:buFont typeface="Arial"/>
              <a:buChar char="•"/>
            </a:pPr>
            <a:endParaRPr lang="en-US" sz="2400">
              <a:latin typeface="Times New Roman"/>
              <a:ea typeface="等线"/>
              <a:cs typeface="Times New Roman"/>
            </a:endParaRPr>
          </a:p>
        </p:txBody>
      </p:sp>
      <p:pic>
        <p:nvPicPr>
          <p:cNvPr id="3" name="图片 2" descr="图表, 散点图&#10;&#10;已自动生成说明">
            <a:extLst>
              <a:ext uri="{FF2B5EF4-FFF2-40B4-BE49-F238E27FC236}">
                <a16:creationId xmlns:a16="http://schemas.microsoft.com/office/drawing/2014/main" id="{C1959B28-C32D-1EB4-AE86-FE87C4AC1C76}"/>
              </a:ext>
            </a:extLst>
          </p:cNvPr>
          <p:cNvPicPr>
            <a:picLocks noChangeAspect="1"/>
          </p:cNvPicPr>
          <p:nvPr/>
        </p:nvPicPr>
        <p:blipFill rotWithShape="1">
          <a:blip r:embed="rId4"/>
          <a:srcRect b="51138"/>
          <a:stretch/>
        </p:blipFill>
        <p:spPr>
          <a:xfrm>
            <a:off x="625823" y="2653811"/>
            <a:ext cx="5328763" cy="2832589"/>
          </a:xfrm>
          <a:prstGeom prst="rect">
            <a:avLst/>
          </a:prstGeom>
        </p:spPr>
      </p:pic>
      <p:pic>
        <p:nvPicPr>
          <p:cNvPr id="5" name="图片 4">
            <a:extLst>
              <a:ext uri="{FF2B5EF4-FFF2-40B4-BE49-F238E27FC236}">
                <a16:creationId xmlns:a16="http://schemas.microsoft.com/office/drawing/2014/main" id="{29582C06-6812-B88F-557C-4606DEF4948E}"/>
              </a:ext>
            </a:extLst>
          </p:cNvPr>
          <p:cNvPicPr>
            <a:picLocks noChangeAspect="1"/>
          </p:cNvPicPr>
          <p:nvPr/>
        </p:nvPicPr>
        <p:blipFill>
          <a:blip r:embed="rId5"/>
          <a:stretch>
            <a:fillRect/>
          </a:stretch>
        </p:blipFill>
        <p:spPr>
          <a:xfrm>
            <a:off x="6161216" y="2725459"/>
            <a:ext cx="5612142" cy="2689291"/>
          </a:xfrm>
          <a:prstGeom prst="rect">
            <a:avLst/>
          </a:prstGeom>
        </p:spPr>
      </p:pic>
      <p:sp>
        <p:nvSpPr>
          <p:cNvPr id="6" name="箭头: 左右 5">
            <a:extLst>
              <a:ext uri="{FF2B5EF4-FFF2-40B4-BE49-F238E27FC236}">
                <a16:creationId xmlns:a16="http://schemas.microsoft.com/office/drawing/2014/main" id="{2A86E051-871E-FEE1-66EC-02664C94D298}"/>
              </a:ext>
            </a:extLst>
          </p:cNvPr>
          <p:cNvSpPr/>
          <p:nvPr/>
        </p:nvSpPr>
        <p:spPr>
          <a:xfrm>
            <a:off x="1111250" y="1817787"/>
            <a:ext cx="9969500" cy="763136"/>
          </a:xfrm>
          <a:prstGeom prst="leftRightArrow">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Face Images Embedding by 2D t-SNE under different Perplexity</a:t>
            </a:r>
            <a:endParaRPr lang="LID4096">
              <a:solidFill>
                <a:schemeClr val="tx1"/>
              </a:solidFill>
            </a:endParaRPr>
          </a:p>
        </p:txBody>
      </p:sp>
    </p:spTree>
    <p:extLst>
      <p:ext uri="{BB962C8B-B14F-4D97-AF65-F5344CB8AC3E}">
        <p14:creationId xmlns:p14="http://schemas.microsoft.com/office/powerpoint/2010/main" val="1580471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5895202-F962-1382-B72A-6F9A5D85475C}"/>
              </a:ext>
            </a:extLst>
          </p:cNvPr>
          <p:cNvPicPr>
            <a:picLocks noChangeAspect="1"/>
          </p:cNvPicPr>
          <p:nvPr/>
        </p:nvPicPr>
        <p:blipFill>
          <a:blip r:embed="rId3"/>
          <a:stretch>
            <a:fillRect/>
          </a:stretch>
        </p:blipFill>
        <p:spPr>
          <a:xfrm>
            <a:off x="9231976" y="78186"/>
            <a:ext cx="2872048" cy="919953"/>
          </a:xfrm>
          <a:prstGeom prst="rect">
            <a:avLst/>
          </a:prstGeom>
        </p:spPr>
      </p:pic>
      <p:sp>
        <p:nvSpPr>
          <p:cNvPr id="7" name="Rectangle 6">
            <a:extLst>
              <a:ext uri="{FF2B5EF4-FFF2-40B4-BE49-F238E27FC236}">
                <a16:creationId xmlns:a16="http://schemas.microsoft.com/office/drawing/2014/main" id="{51ADCF41-FCCA-D156-F739-F731149EC664}"/>
              </a:ext>
            </a:extLst>
          </p:cNvPr>
          <p:cNvSpPr/>
          <p:nvPr/>
        </p:nvSpPr>
        <p:spPr>
          <a:xfrm>
            <a:off x="-1" y="1179443"/>
            <a:ext cx="12205252" cy="119269"/>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8DBA2F2-D2D2-ACE2-059A-1F4873A4FB73}"/>
              </a:ext>
            </a:extLst>
          </p:cNvPr>
          <p:cNvSpPr txBox="1"/>
          <p:nvPr/>
        </p:nvSpPr>
        <p:spPr>
          <a:xfrm>
            <a:off x="238539" y="162338"/>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latin typeface="Times New Roman"/>
                <a:ea typeface="等线"/>
                <a:cs typeface="Times New Roman"/>
              </a:rPr>
              <a:t>ISOMAP</a:t>
            </a:r>
            <a:endParaRPr lang="en-US" sz="4800" b="1">
              <a:latin typeface="Times New Roman"/>
              <a:cs typeface="Times New Roman"/>
            </a:endParaRPr>
          </a:p>
        </p:txBody>
      </p:sp>
      <p:sp>
        <p:nvSpPr>
          <p:cNvPr id="9" name="TextBox 8">
            <a:extLst>
              <a:ext uri="{FF2B5EF4-FFF2-40B4-BE49-F238E27FC236}">
                <a16:creationId xmlns:a16="http://schemas.microsoft.com/office/drawing/2014/main" id="{F2AE0BEA-13D9-ECBF-BE82-AC6B49DCEBD6}"/>
              </a:ext>
            </a:extLst>
          </p:cNvPr>
          <p:cNvSpPr txBox="1"/>
          <p:nvPr/>
        </p:nvSpPr>
        <p:spPr>
          <a:xfrm>
            <a:off x="350737" y="1278886"/>
            <a:ext cx="11994255" cy="5878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400">
                <a:latin typeface="Times New Roman"/>
                <a:ea typeface="+mn-lt"/>
                <a:cs typeface="Times New Roman"/>
              </a:rPr>
              <a:t>  </a:t>
            </a:r>
            <a:endParaRPr lang="en-US"/>
          </a:p>
        </p:txBody>
      </p:sp>
      <p:pic>
        <p:nvPicPr>
          <p:cNvPr id="3" name="Picture 2" descr="A diagram of a spiraling spiral&#10;&#10;Description automatically generated">
            <a:extLst>
              <a:ext uri="{FF2B5EF4-FFF2-40B4-BE49-F238E27FC236}">
                <a16:creationId xmlns:a16="http://schemas.microsoft.com/office/drawing/2014/main" id="{7D640735-D6C3-7D3D-6DA7-72D88CEDF04A}"/>
              </a:ext>
            </a:extLst>
          </p:cNvPr>
          <p:cNvPicPr>
            <a:picLocks noChangeAspect="1"/>
          </p:cNvPicPr>
          <p:nvPr/>
        </p:nvPicPr>
        <p:blipFill>
          <a:blip r:embed="rId4"/>
          <a:stretch>
            <a:fillRect/>
          </a:stretch>
        </p:blipFill>
        <p:spPr>
          <a:xfrm>
            <a:off x="8306708" y="2081212"/>
            <a:ext cx="3543300" cy="2695575"/>
          </a:xfrm>
          <a:prstGeom prst="rect">
            <a:avLst/>
          </a:prstGeom>
        </p:spPr>
      </p:pic>
      <p:sp>
        <p:nvSpPr>
          <p:cNvPr id="10" name="TextBox 9">
            <a:extLst>
              <a:ext uri="{FF2B5EF4-FFF2-40B4-BE49-F238E27FC236}">
                <a16:creationId xmlns:a16="http://schemas.microsoft.com/office/drawing/2014/main" id="{3153E9C9-85B2-4B5C-52D9-A6A6BBC77C59}"/>
              </a:ext>
            </a:extLst>
          </p:cNvPr>
          <p:cNvSpPr txBox="1"/>
          <p:nvPr/>
        </p:nvSpPr>
        <p:spPr>
          <a:xfrm>
            <a:off x="8484603" y="4946531"/>
            <a:ext cx="378618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err="1">
                <a:solidFill>
                  <a:srgbClr val="6B6B6B"/>
                </a:solidFill>
                <a:ea typeface="+mn-lt"/>
                <a:cs typeface="+mn-lt"/>
              </a:rPr>
              <a:t>courtesy:</a:t>
            </a:r>
            <a:r>
              <a:rPr lang="en-US" sz="1100" u="sng" err="1">
                <a:ea typeface="+mn-lt"/>
                <a:cs typeface="+mn-lt"/>
                <a:hlinkClick r:id="rId5"/>
              </a:rPr>
              <a:t>https</a:t>
            </a:r>
            <a:r>
              <a:rPr lang="en-US" sz="1100" u="sng">
                <a:ea typeface="+mn-lt"/>
                <a:cs typeface="+mn-lt"/>
                <a:hlinkClick r:id="rId5"/>
              </a:rPr>
              <a:t>://www.deeplearningitalia.com/manifold-based-tools-isomap-algorithm/</a:t>
            </a:r>
            <a:endParaRPr lang="en-US"/>
          </a:p>
        </p:txBody>
      </p:sp>
      <p:sp>
        <p:nvSpPr>
          <p:cNvPr id="5" name="箭头: 左右 4">
            <a:extLst>
              <a:ext uri="{FF2B5EF4-FFF2-40B4-BE49-F238E27FC236}">
                <a16:creationId xmlns:a16="http://schemas.microsoft.com/office/drawing/2014/main" id="{AED54BAE-BC4A-2300-CE43-776BA28241C8}"/>
              </a:ext>
            </a:extLst>
          </p:cNvPr>
          <p:cNvSpPr/>
          <p:nvPr/>
        </p:nvSpPr>
        <p:spPr>
          <a:xfrm>
            <a:off x="631756" y="4986495"/>
            <a:ext cx="7852847" cy="705745"/>
          </a:xfrm>
          <a:prstGeom prst="leftRightArrow">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 name="文本框 14">
            <a:extLst>
              <a:ext uri="{FF2B5EF4-FFF2-40B4-BE49-F238E27FC236}">
                <a16:creationId xmlns:a16="http://schemas.microsoft.com/office/drawing/2014/main" id="{EF322BD5-618B-1729-D083-9DF5969E89CC}"/>
              </a:ext>
            </a:extLst>
          </p:cNvPr>
          <p:cNvSpPr txBox="1"/>
          <p:nvPr/>
        </p:nvSpPr>
        <p:spPr>
          <a:xfrm>
            <a:off x="341992" y="2025607"/>
            <a:ext cx="2884300" cy="2585323"/>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A nonlinear dimensionality reduction method used to process and visualize the face data</a:t>
            </a:r>
            <a:endParaRPr lang="en-US" sz="2400">
              <a:latin typeface="Times New Roman" panose="02020603050405020304" pitchFamily="18" charset="0"/>
              <a:ea typeface="等线" panose="020F0502020204030204"/>
              <a:cs typeface="Times New Roman" panose="02020603050405020304" pitchFamily="18" charset="0"/>
            </a:endParaRPr>
          </a:p>
          <a:p>
            <a:endParaRPr lang="LID4096"/>
          </a:p>
        </p:txBody>
      </p:sp>
      <p:sp>
        <p:nvSpPr>
          <p:cNvPr id="16" name="文本框 15">
            <a:extLst>
              <a:ext uri="{FF2B5EF4-FFF2-40B4-BE49-F238E27FC236}">
                <a16:creationId xmlns:a16="http://schemas.microsoft.com/office/drawing/2014/main" id="{0FC18A69-AD4D-05FA-2026-721D084685FD}"/>
              </a:ext>
            </a:extLst>
          </p:cNvPr>
          <p:cNvSpPr txBox="1"/>
          <p:nvPr/>
        </p:nvSpPr>
        <p:spPr>
          <a:xfrm>
            <a:off x="3359446" y="1949289"/>
            <a:ext cx="2397465" cy="2954655"/>
          </a:xfrm>
          <a:prstGeom prst="rect">
            <a:avLst/>
          </a:prstGeom>
          <a:noFill/>
        </p:spPr>
        <p:txBody>
          <a:bodyPr wrap="square" rtlCol="0">
            <a:spAutoFit/>
          </a:bodyPr>
          <a:lstStyle/>
          <a:p>
            <a:r>
              <a:rPr lang="en-US" sz="2400">
                <a:latin typeface="Times New Roman"/>
                <a:cs typeface="Times New Roman"/>
              </a:rPr>
              <a:t>Constructs a neighborhood network by connecting each  point to its nearest neighbors. </a:t>
            </a:r>
          </a:p>
          <a:p>
            <a:endParaRPr lang="LID4096"/>
          </a:p>
        </p:txBody>
      </p:sp>
      <p:sp>
        <p:nvSpPr>
          <p:cNvPr id="17" name="文本框 16">
            <a:extLst>
              <a:ext uri="{FF2B5EF4-FFF2-40B4-BE49-F238E27FC236}">
                <a16:creationId xmlns:a16="http://schemas.microsoft.com/office/drawing/2014/main" id="{F72E1C64-C08C-6936-5057-E1719346B076}"/>
              </a:ext>
            </a:extLst>
          </p:cNvPr>
          <p:cNvSpPr txBox="1"/>
          <p:nvPr/>
        </p:nvSpPr>
        <p:spPr>
          <a:xfrm>
            <a:off x="5494198" y="1966182"/>
            <a:ext cx="2762411" cy="2308324"/>
          </a:xfrm>
          <a:prstGeom prst="rect">
            <a:avLst/>
          </a:prstGeom>
          <a:noFill/>
        </p:spPr>
        <p:txBody>
          <a:bodyPr wrap="square" rtlCol="0">
            <a:spAutoFit/>
          </a:bodyPr>
          <a:lstStyle/>
          <a:p>
            <a:pPr algn="ctr"/>
            <a:r>
              <a:rPr lang="en-US" sz="2400">
                <a:latin typeface="Times New Roman"/>
                <a:cs typeface="Times New Roman"/>
              </a:rPr>
              <a:t>A distance matrix is created by computing geodesic distances between all point pairs</a:t>
            </a:r>
            <a:endParaRPr lang="LID4096" sz="2400"/>
          </a:p>
        </p:txBody>
      </p:sp>
      <p:sp>
        <p:nvSpPr>
          <p:cNvPr id="18" name="箭头: 上 17">
            <a:extLst>
              <a:ext uri="{FF2B5EF4-FFF2-40B4-BE49-F238E27FC236}">
                <a16:creationId xmlns:a16="http://schemas.microsoft.com/office/drawing/2014/main" id="{A113D3EC-6260-7861-98F8-CF584D93F92A}"/>
              </a:ext>
            </a:extLst>
          </p:cNvPr>
          <p:cNvSpPr/>
          <p:nvPr/>
        </p:nvSpPr>
        <p:spPr>
          <a:xfrm>
            <a:off x="1280138" y="4827627"/>
            <a:ext cx="362078" cy="329505"/>
          </a:xfrm>
          <a:prstGeom prst="upArrow">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9" name="箭头: 上 18">
            <a:extLst>
              <a:ext uri="{FF2B5EF4-FFF2-40B4-BE49-F238E27FC236}">
                <a16:creationId xmlns:a16="http://schemas.microsoft.com/office/drawing/2014/main" id="{2E438C54-9EAA-7519-A6BB-1C210E011250}"/>
              </a:ext>
            </a:extLst>
          </p:cNvPr>
          <p:cNvSpPr/>
          <p:nvPr/>
        </p:nvSpPr>
        <p:spPr>
          <a:xfrm>
            <a:off x="3893817" y="4828656"/>
            <a:ext cx="362078" cy="329505"/>
          </a:xfrm>
          <a:prstGeom prst="upArrow">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0" name="箭头: 上 19">
            <a:extLst>
              <a:ext uri="{FF2B5EF4-FFF2-40B4-BE49-F238E27FC236}">
                <a16:creationId xmlns:a16="http://schemas.microsoft.com/office/drawing/2014/main" id="{94944A65-2396-DAA0-687E-2E62ABA8172C}"/>
              </a:ext>
            </a:extLst>
          </p:cNvPr>
          <p:cNvSpPr/>
          <p:nvPr/>
        </p:nvSpPr>
        <p:spPr>
          <a:xfrm>
            <a:off x="6694364" y="4801761"/>
            <a:ext cx="362078" cy="329505"/>
          </a:xfrm>
          <a:prstGeom prst="upArrow">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046795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5895202-F962-1382-B72A-6F9A5D85475C}"/>
              </a:ext>
            </a:extLst>
          </p:cNvPr>
          <p:cNvPicPr>
            <a:picLocks noChangeAspect="1"/>
          </p:cNvPicPr>
          <p:nvPr/>
        </p:nvPicPr>
        <p:blipFill>
          <a:blip r:embed="rId3"/>
          <a:stretch>
            <a:fillRect/>
          </a:stretch>
        </p:blipFill>
        <p:spPr>
          <a:xfrm>
            <a:off x="9231976" y="78186"/>
            <a:ext cx="2872048" cy="919953"/>
          </a:xfrm>
          <a:prstGeom prst="rect">
            <a:avLst/>
          </a:prstGeom>
        </p:spPr>
      </p:pic>
      <p:sp>
        <p:nvSpPr>
          <p:cNvPr id="7" name="Rectangle 6">
            <a:extLst>
              <a:ext uri="{FF2B5EF4-FFF2-40B4-BE49-F238E27FC236}">
                <a16:creationId xmlns:a16="http://schemas.microsoft.com/office/drawing/2014/main" id="{51ADCF41-FCCA-D156-F739-F731149EC664}"/>
              </a:ext>
            </a:extLst>
          </p:cNvPr>
          <p:cNvSpPr/>
          <p:nvPr/>
        </p:nvSpPr>
        <p:spPr>
          <a:xfrm>
            <a:off x="-1" y="1179443"/>
            <a:ext cx="12205252" cy="119269"/>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8DBA2F2-D2D2-ACE2-059A-1F4873A4FB73}"/>
              </a:ext>
            </a:extLst>
          </p:cNvPr>
          <p:cNvSpPr txBox="1"/>
          <p:nvPr/>
        </p:nvSpPr>
        <p:spPr>
          <a:xfrm>
            <a:off x="238538" y="162338"/>
            <a:ext cx="502374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latin typeface="Times New Roman"/>
                <a:ea typeface="等线"/>
                <a:cs typeface="Times New Roman"/>
              </a:rPr>
              <a:t>ISOMAP-results</a:t>
            </a:r>
            <a:endParaRPr lang="en-US" sz="4800" b="1">
              <a:latin typeface="Times New Roman"/>
              <a:cs typeface="Times New Roman"/>
            </a:endParaRPr>
          </a:p>
        </p:txBody>
      </p:sp>
      <p:sp>
        <p:nvSpPr>
          <p:cNvPr id="9" name="TextBox 8">
            <a:extLst>
              <a:ext uri="{FF2B5EF4-FFF2-40B4-BE49-F238E27FC236}">
                <a16:creationId xmlns:a16="http://schemas.microsoft.com/office/drawing/2014/main" id="{F2AE0BEA-13D9-ECBF-BE82-AC6B49DCEBD6}"/>
              </a:ext>
            </a:extLst>
          </p:cNvPr>
          <p:cNvSpPr txBox="1"/>
          <p:nvPr/>
        </p:nvSpPr>
        <p:spPr>
          <a:xfrm>
            <a:off x="87976" y="801763"/>
            <a:ext cx="11648660" cy="61199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n-US" sz="2400">
              <a:latin typeface="Times New Roman"/>
              <a:ea typeface="+mn-lt"/>
              <a:cs typeface="Times New Roman"/>
            </a:endParaRPr>
          </a:p>
          <a:p>
            <a:pPr marL="914400" lvl="1" indent="-457200">
              <a:lnSpc>
                <a:spcPct val="150000"/>
              </a:lnSpc>
              <a:buFont typeface="Courier New"/>
              <a:buChar char="o"/>
            </a:pPr>
            <a:r>
              <a:rPr lang="en-US" sz="2400">
                <a:latin typeface="Times New Roman"/>
                <a:ea typeface="+mn-lt"/>
                <a:cs typeface="+mn-lt"/>
              </a:rPr>
              <a:t>ISOMAP algorithm with k=5 nearest neighbors effectively used for face ordering</a:t>
            </a:r>
          </a:p>
          <a:p>
            <a:pPr marL="914400" lvl="1" indent="-457200">
              <a:lnSpc>
                <a:spcPct val="150000"/>
              </a:lnSpc>
              <a:buFont typeface="Courier New"/>
              <a:buChar char="o"/>
            </a:pPr>
            <a:r>
              <a:rPr lang="en-US" sz="2400">
                <a:latin typeface="Times New Roman"/>
                <a:ea typeface="+mn-lt"/>
                <a:cs typeface="+mn-lt"/>
              </a:rPr>
              <a:t>Clear, gradual transition of faces observed</a:t>
            </a:r>
            <a:r>
              <a:rPr lang="en-US" sz="2400">
                <a:latin typeface="Times New Roman"/>
                <a:ea typeface="+mn-lt"/>
                <a:cs typeface="Times New Roman"/>
              </a:rPr>
              <a:t>. </a:t>
            </a:r>
            <a:endParaRPr lang="en-US" sz="2400">
              <a:latin typeface="Times New Roman"/>
              <a:ea typeface="等线"/>
              <a:cs typeface="Times New Roman"/>
            </a:endParaRPr>
          </a:p>
          <a:p>
            <a:pPr marL="914400" lvl="1" indent="-457200">
              <a:lnSpc>
                <a:spcPct val="150000"/>
              </a:lnSpc>
              <a:buFont typeface="Courier New"/>
              <a:buChar char="o"/>
            </a:pPr>
            <a:r>
              <a:rPr lang="en-US" sz="2400">
                <a:latin typeface="Times New Roman"/>
                <a:ea typeface="+mn-lt"/>
                <a:cs typeface="+mn-lt"/>
              </a:rPr>
              <a:t>First 23 labels identical in ISOMAP and Ground Truth</a:t>
            </a:r>
            <a:endParaRPr lang="en-US" sz="2400">
              <a:latin typeface="Times New Roman"/>
              <a:ea typeface="+mn-lt"/>
              <a:cs typeface="Times New Roman"/>
            </a:endParaRPr>
          </a:p>
          <a:p>
            <a:pPr lvl="1">
              <a:lnSpc>
                <a:spcPct val="150000"/>
              </a:lnSpc>
            </a:pPr>
            <a:endParaRPr lang="en-US" sz="2400">
              <a:latin typeface="Times New Roman"/>
              <a:ea typeface="等线"/>
              <a:cs typeface="Times New Roman"/>
            </a:endParaRPr>
          </a:p>
          <a:p>
            <a:pPr lvl="1">
              <a:lnSpc>
                <a:spcPct val="150000"/>
              </a:lnSpc>
            </a:pPr>
            <a:endParaRPr lang="en-US" sz="2400">
              <a:latin typeface="Times New Roman"/>
              <a:ea typeface="等线"/>
              <a:cs typeface="Times New Roman"/>
            </a:endParaRPr>
          </a:p>
          <a:p>
            <a:pPr marL="914400" lvl="1" indent="-457200">
              <a:lnSpc>
                <a:spcPct val="150000"/>
              </a:lnSpc>
              <a:buFont typeface="Courier New"/>
              <a:buChar char="o"/>
            </a:pPr>
            <a:endParaRPr lang="en-US" sz="2400">
              <a:latin typeface="Times New Roman"/>
              <a:ea typeface="等线"/>
              <a:cs typeface="Times New Roman"/>
            </a:endParaRPr>
          </a:p>
          <a:p>
            <a:pPr marL="914400" lvl="1" indent="-457200">
              <a:lnSpc>
                <a:spcPct val="150000"/>
              </a:lnSpc>
              <a:buFont typeface="Courier New"/>
              <a:buChar char="o"/>
            </a:pPr>
            <a:endParaRPr lang="en-US" sz="2400">
              <a:latin typeface="Times New Roman"/>
              <a:ea typeface="等线"/>
              <a:cs typeface="Times New Roman"/>
            </a:endParaRPr>
          </a:p>
          <a:p>
            <a:pPr marL="457200" indent="-457200">
              <a:lnSpc>
                <a:spcPct val="150000"/>
              </a:lnSpc>
              <a:buFont typeface="Arial"/>
              <a:buChar char="•"/>
            </a:pPr>
            <a:endParaRPr lang="en-US" sz="2400">
              <a:latin typeface="Times New Roman"/>
              <a:ea typeface="等线"/>
              <a:cs typeface="Times New Roman"/>
            </a:endParaRPr>
          </a:p>
          <a:p>
            <a:pPr>
              <a:lnSpc>
                <a:spcPct val="150000"/>
              </a:lnSpc>
            </a:pPr>
            <a:endParaRPr lang="en-US" sz="2400">
              <a:latin typeface="等线"/>
              <a:ea typeface="等线"/>
              <a:cs typeface="Times New Roman"/>
            </a:endParaRPr>
          </a:p>
          <a:p>
            <a:pPr marL="457200" indent="-457200">
              <a:lnSpc>
                <a:spcPct val="150000"/>
              </a:lnSpc>
              <a:buFont typeface="Arial"/>
              <a:buChar char="•"/>
            </a:pPr>
            <a:endParaRPr lang="en-US" sz="2400">
              <a:latin typeface="Times New Roman"/>
              <a:ea typeface="等线"/>
              <a:cs typeface="Times New Roman"/>
            </a:endParaRPr>
          </a:p>
        </p:txBody>
      </p:sp>
      <p:pic>
        <p:nvPicPr>
          <p:cNvPr id="3" name="Picture 2" descr="A collage of a person&amp;#39;s face&#10;&#10;Description automatically generated">
            <a:extLst>
              <a:ext uri="{FF2B5EF4-FFF2-40B4-BE49-F238E27FC236}">
                <a16:creationId xmlns:a16="http://schemas.microsoft.com/office/drawing/2014/main" id="{6268F2D4-FA09-25AB-5F11-39ABAAE63F58}"/>
              </a:ext>
            </a:extLst>
          </p:cNvPr>
          <p:cNvPicPr>
            <a:picLocks noChangeAspect="1"/>
          </p:cNvPicPr>
          <p:nvPr/>
        </p:nvPicPr>
        <p:blipFill>
          <a:blip r:embed="rId4"/>
          <a:stretch>
            <a:fillRect/>
          </a:stretch>
        </p:blipFill>
        <p:spPr>
          <a:xfrm>
            <a:off x="235857" y="3577618"/>
            <a:ext cx="7746999" cy="2478619"/>
          </a:xfrm>
          <a:prstGeom prst="rect">
            <a:avLst/>
          </a:prstGeom>
        </p:spPr>
      </p:pic>
      <p:sp>
        <p:nvSpPr>
          <p:cNvPr id="6" name="TextBox 5">
            <a:extLst>
              <a:ext uri="{FF2B5EF4-FFF2-40B4-BE49-F238E27FC236}">
                <a16:creationId xmlns:a16="http://schemas.microsoft.com/office/drawing/2014/main" id="{DF50402B-3715-FE69-EF5C-21566A581A85}"/>
              </a:ext>
            </a:extLst>
          </p:cNvPr>
          <p:cNvSpPr txBox="1"/>
          <p:nvPr/>
        </p:nvSpPr>
        <p:spPr>
          <a:xfrm>
            <a:off x="2981739" y="6212198"/>
            <a:ext cx="414337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panose="02020603050405020304" pitchFamily="18" charset="0"/>
                <a:ea typeface="等线"/>
                <a:cs typeface="Times New Roman" panose="02020603050405020304" pitchFamily="18" charset="0"/>
              </a:rPr>
              <a:t> Face images ordered by ISOMAP</a:t>
            </a:r>
          </a:p>
        </p:txBody>
      </p:sp>
      <p:pic>
        <p:nvPicPr>
          <p:cNvPr id="10" name="Picture 9" descr="A diagram of a number of blue dots&#10;&#10;Description automatically generated">
            <a:extLst>
              <a:ext uri="{FF2B5EF4-FFF2-40B4-BE49-F238E27FC236}">
                <a16:creationId xmlns:a16="http://schemas.microsoft.com/office/drawing/2014/main" id="{FCF5414D-AF1B-1F46-7A74-107FEF35B535}"/>
              </a:ext>
            </a:extLst>
          </p:cNvPr>
          <p:cNvPicPr>
            <a:picLocks noChangeAspect="1"/>
          </p:cNvPicPr>
          <p:nvPr/>
        </p:nvPicPr>
        <p:blipFill>
          <a:blip r:embed="rId5"/>
          <a:stretch>
            <a:fillRect/>
          </a:stretch>
        </p:blipFill>
        <p:spPr>
          <a:xfrm>
            <a:off x="8204141" y="3430814"/>
            <a:ext cx="3675860" cy="2781301"/>
          </a:xfrm>
          <a:prstGeom prst="rect">
            <a:avLst/>
          </a:prstGeom>
        </p:spPr>
      </p:pic>
      <p:sp>
        <p:nvSpPr>
          <p:cNvPr id="11" name="TextBox 10">
            <a:extLst>
              <a:ext uri="{FF2B5EF4-FFF2-40B4-BE49-F238E27FC236}">
                <a16:creationId xmlns:a16="http://schemas.microsoft.com/office/drawing/2014/main" id="{4119E054-0991-1B16-875C-12435AE826BA}"/>
              </a:ext>
            </a:extLst>
          </p:cNvPr>
          <p:cNvSpPr txBox="1"/>
          <p:nvPr/>
        </p:nvSpPr>
        <p:spPr>
          <a:xfrm>
            <a:off x="9514439" y="6285003"/>
            <a:ext cx="269081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Times New Roman" panose="02020603050405020304" pitchFamily="18" charset="0"/>
                <a:ea typeface="等线"/>
                <a:cs typeface="Times New Roman" panose="02020603050405020304" pitchFamily="18" charset="0"/>
              </a:rPr>
              <a:t>ISOMAP Embedding</a:t>
            </a:r>
            <a:endParaRPr lang="en-US" sz="11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5685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5895202-F962-1382-B72A-6F9A5D85475C}"/>
              </a:ext>
            </a:extLst>
          </p:cNvPr>
          <p:cNvPicPr>
            <a:picLocks noChangeAspect="1"/>
          </p:cNvPicPr>
          <p:nvPr/>
        </p:nvPicPr>
        <p:blipFill>
          <a:blip r:embed="rId3"/>
          <a:stretch>
            <a:fillRect/>
          </a:stretch>
        </p:blipFill>
        <p:spPr>
          <a:xfrm>
            <a:off x="9231976" y="78186"/>
            <a:ext cx="2872048" cy="919953"/>
          </a:xfrm>
          <a:prstGeom prst="rect">
            <a:avLst/>
          </a:prstGeom>
        </p:spPr>
      </p:pic>
      <p:sp>
        <p:nvSpPr>
          <p:cNvPr id="7" name="Rectangle 6">
            <a:extLst>
              <a:ext uri="{FF2B5EF4-FFF2-40B4-BE49-F238E27FC236}">
                <a16:creationId xmlns:a16="http://schemas.microsoft.com/office/drawing/2014/main" id="{51ADCF41-FCCA-D156-F739-F731149EC664}"/>
              </a:ext>
            </a:extLst>
          </p:cNvPr>
          <p:cNvSpPr/>
          <p:nvPr/>
        </p:nvSpPr>
        <p:spPr>
          <a:xfrm>
            <a:off x="-1" y="1179443"/>
            <a:ext cx="12205252" cy="119269"/>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8DBA2F2-D2D2-ACE2-059A-1F4873A4FB73}"/>
              </a:ext>
            </a:extLst>
          </p:cNvPr>
          <p:cNvSpPr txBox="1"/>
          <p:nvPr/>
        </p:nvSpPr>
        <p:spPr>
          <a:xfrm>
            <a:off x="238539" y="162338"/>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latin typeface="Times New Roman"/>
                <a:ea typeface="等线"/>
                <a:cs typeface="Times New Roman"/>
              </a:rPr>
              <a:t>LLE</a:t>
            </a:r>
            <a:endParaRPr lang="en-US" sz="4800" b="1">
              <a:latin typeface="Times New Roman"/>
              <a:cs typeface="Times New Roman"/>
            </a:endParaRPr>
          </a:p>
        </p:txBody>
      </p:sp>
      <p:pic>
        <p:nvPicPr>
          <p:cNvPr id="3" name="Picture 2">
            <a:extLst>
              <a:ext uri="{FF2B5EF4-FFF2-40B4-BE49-F238E27FC236}">
                <a16:creationId xmlns:a16="http://schemas.microsoft.com/office/drawing/2014/main" id="{4971B055-93EF-0C7A-30F6-8F00FED685D4}"/>
              </a:ext>
            </a:extLst>
          </p:cNvPr>
          <p:cNvPicPr>
            <a:picLocks noChangeAspect="1"/>
          </p:cNvPicPr>
          <p:nvPr/>
        </p:nvPicPr>
        <p:blipFill>
          <a:blip r:embed="rId4"/>
          <a:stretch>
            <a:fillRect/>
          </a:stretch>
        </p:blipFill>
        <p:spPr>
          <a:xfrm>
            <a:off x="8318500" y="1857601"/>
            <a:ext cx="3810000" cy="2562225"/>
          </a:xfrm>
          <a:prstGeom prst="rect">
            <a:avLst/>
          </a:prstGeom>
        </p:spPr>
      </p:pic>
      <p:sp>
        <p:nvSpPr>
          <p:cNvPr id="6" name="TextBox 5">
            <a:extLst>
              <a:ext uri="{FF2B5EF4-FFF2-40B4-BE49-F238E27FC236}">
                <a16:creationId xmlns:a16="http://schemas.microsoft.com/office/drawing/2014/main" id="{3D152600-BB70-8F95-F38B-5F6DEFB5A6A5}"/>
              </a:ext>
            </a:extLst>
          </p:cNvPr>
          <p:cNvSpPr txBox="1"/>
          <p:nvPr/>
        </p:nvSpPr>
        <p:spPr>
          <a:xfrm>
            <a:off x="8417151" y="4634366"/>
            <a:ext cx="378618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rgbClr val="6B6B6B"/>
                </a:solidFill>
                <a:ea typeface="+mn-lt"/>
                <a:cs typeface="+mn-lt"/>
              </a:rPr>
              <a:t>courtesy: </a:t>
            </a:r>
            <a:r>
              <a:rPr lang="en-US" sz="1100">
                <a:solidFill>
                  <a:srgbClr val="6B6B6B"/>
                </a:solidFill>
                <a:ea typeface="+mn-lt"/>
                <a:cs typeface="+mn-lt"/>
                <a:hlinkClick r:id="rId5"/>
              </a:rPr>
              <a:t>https://michael-fuchs-python.netlify.app/2020/08/12/manifold-learning/</a:t>
            </a:r>
            <a:endParaRPr lang="en-US">
              <a:ea typeface="+mn-lt"/>
              <a:cs typeface="+mn-lt"/>
            </a:endParaRPr>
          </a:p>
        </p:txBody>
      </p:sp>
      <p:sp>
        <p:nvSpPr>
          <p:cNvPr id="5" name="箭头: 左右 4">
            <a:extLst>
              <a:ext uri="{FF2B5EF4-FFF2-40B4-BE49-F238E27FC236}">
                <a16:creationId xmlns:a16="http://schemas.microsoft.com/office/drawing/2014/main" id="{7C53E315-C13E-5C16-7FA3-37517C38B96C}"/>
              </a:ext>
            </a:extLst>
          </p:cNvPr>
          <p:cNvSpPr/>
          <p:nvPr/>
        </p:nvSpPr>
        <p:spPr>
          <a:xfrm>
            <a:off x="736430" y="3719126"/>
            <a:ext cx="7253560" cy="705745"/>
          </a:xfrm>
          <a:prstGeom prst="leftRightArrow">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箭头: 上 9">
            <a:extLst>
              <a:ext uri="{FF2B5EF4-FFF2-40B4-BE49-F238E27FC236}">
                <a16:creationId xmlns:a16="http://schemas.microsoft.com/office/drawing/2014/main" id="{DB014B25-8728-3FCA-3B46-FB37CB4F58A4}"/>
              </a:ext>
            </a:extLst>
          </p:cNvPr>
          <p:cNvSpPr/>
          <p:nvPr/>
        </p:nvSpPr>
        <p:spPr>
          <a:xfrm>
            <a:off x="1804252" y="3554373"/>
            <a:ext cx="362078" cy="329505"/>
          </a:xfrm>
          <a:prstGeom prst="upArrow">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文本框 15">
            <a:extLst>
              <a:ext uri="{FF2B5EF4-FFF2-40B4-BE49-F238E27FC236}">
                <a16:creationId xmlns:a16="http://schemas.microsoft.com/office/drawing/2014/main" id="{8167E56E-B642-7585-873D-9F35BB4BFAA8}"/>
              </a:ext>
            </a:extLst>
          </p:cNvPr>
          <p:cNvSpPr txBox="1"/>
          <p:nvPr/>
        </p:nvSpPr>
        <p:spPr>
          <a:xfrm>
            <a:off x="1126082" y="1731761"/>
            <a:ext cx="3431032" cy="1569660"/>
          </a:xfrm>
          <a:prstGeom prst="rect">
            <a:avLst/>
          </a:prstGeom>
          <a:noFill/>
        </p:spPr>
        <p:txBody>
          <a:bodyPr wrap="square" rtlCol="0">
            <a:spAutoFit/>
          </a:bodyPr>
          <a:lstStyle/>
          <a:p>
            <a:r>
              <a:rPr lang="en-US" sz="2400">
                <a:latin typeface="Times New Roman"/>
                <a:cs typeface="Times New Roman"/>
              </a:rPr>
              <a:t>It is another nonlinear dimensionality reduction method used in the study</a:t>
            </a:r>
            <a:endParaRPr lang="LID4096" sz="2400"/>
          </a:p>
        </p:txBody>
      </p:sp>
      <p:sp>
        <p:nvSpPr>
          <p:cNvPr id="18" name="箭头: 上 17">
            <a:extLst>
              <a:ext uri="{FF2B5EF4-FFF2-40B4-BE49-F238E27FC236}">
                <a16:creationId xmlns:a16="http://schemas.microsoft.com/office/drawing/2014/main" id="{C4A4BE73-2048-170E-DABD-F566E6F716F4}"/>
              </a:ext>
            </a:extLst>
          </p:cNvPr>
          <p:cNvSpPr/>
          <p:nvPr/>
        </p:nvSpPr>
        <p:spPr>
          <a:xfrm rot="10800000">
            <a:off x="3948081" y="4260118"/>
            <a:ext cx="362078" cy="329505"/>
          </a:xfrm>
          <a:prstGeom prst="upArrow">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9" name="文本框 18">
            <a:extLst>
              <a:ext uri="{FF2B5EF4-FFF2-40B4-BE49-F238E27FC236}">
                <a16:creationId xmlns:a16="http://schemas.microsoft.com/office/drawing/2014/main" id="{62BBE0DC-3537-B7B2-6943-76EB122E1DCA}"/>
              </a:ext>
            </a:extLst>
          </p:cNvPr>
          <p:cNvSpPr txBox="1"/>
          <p:nvPr/>
        </p:nvSpPr>
        <p:spPr>
          <a:xfrm>
            <a:off x="2256228" y="4545009"/>
            <a:ext cx="4601772" cy="2215991"/>
          </a:xfrm>
          <a:prstGeom prst="rect">
            <a:avLst/>
          </a:prstGeom>
          <a:noFill/>
        </p:spPr>
        <p:txBody>
          <a:bodyPr wrap="square" rtlCol="0">
            <a:spAutoFit/>
          </a:bodyPr>
          <a:lstStyle/>
          <a:p>
            <a:r>
              <a:rPr lang="en-US" sz="2400">
                <a:latin typeface="Times New Roman"/>
                <a:cs typeface="Times New Roman"/>
              </a:rPr>
              <a:t>Measures how each data point relates to its nearest neighbors, and  constructs a low-dimensional embedding of the data preserves these local relationships.</a:t>
            </a:r>
          </a:p>
          <a:p>
            <a:endParaRPr lang="LID4096"/>
          </a:p>
        </p:txBody>
      </p:sp>
      <p:sp>
        <p:nvSpPr>
          <p:cNvPr id="20" name="文本框 19">
            <a:extLst>
              <a:ext uri="{FF2B5EF4-FFF2-40B4-BE49-F238E27FC236}">
                <a16:creationId xmlns:a16="http://schemas.microsoft.com/office/drawing/2014/main" id="{35EFB6BC-25A5-09C3-4D85-F9A96F38296F}"/>
              </a:ext>
            </a:extLst>
          </p:cNvPr>
          <p:cNvSpPr txBox="1"/>
          <p:nvPr/>
        </p:nvSpPr>
        <p:spPr>
          <a:xfrm>
            <a:off x="5037493" y="1559778"/>
            <a:ext cx="2800628" cy="1938992"/>
          </a:xfrm>
          <a:prstGeom prst="rect">
            <a:avLst/>
          </a:prstGeom>
          <a:noFill/>
        </p:spPr>
        <p:txBody>
          <a:bodyPr wrap="square" rtlCol="0">
            <a:spAutoFit/>
          </a:bodyPr>
          <a:lstStyle>
            <a:defPPr>
              <a:defRPr lang="zh-CN"/>
            </a:defPPr>
            <a:lvl1pPr>
              <a:defRPr sz="2400">
                <a:latin typeface="Times New Roman"/>
                <a:cs typeface="Times New Roman"/>
              </a:defRPr>
            </a:lvl1pPr>
          </a:lstStyle>
          <a:p>
            <a:r>
              <a:rPr lang="en-US"/>
              <a:t>Allows us to capture the smooth transitions we aim for when ordering the face images</a:t>
            </a:r>
            <a:endParaRPr lang="LID4096"/>
          </a:p>
        </p:txBody>
      </p:sp>
      <p:sp>
        <p:nvSpPr>
          <p:cNvPr id="21" name="箭头: 上 20">
            <a:extLst>
              <a:ext uri="{FF2B5EF4-FFF2-40B4-BE49-F238E27FC236}">
                <a16:creationId xmlns:a16="http://schemas.microsoft.com/office/drawing/2014/main" id="{CB672BEB-AC1B-A15C-EB85-4C80460FF792}"/>
              </a:ext>
            </a:extLst>
          </p:cNvPr>
          <p:cNvSpPr/>
          <p:nvPr/>
        </p:nvSpPr>
        <p:spPr>
          <a:xfrm>
            <a:off x="5921586" y="3566602"/>
            <a:ext cx="362078" cy="329505"/>
          </a:xfrm>
          <a:prstGeom prst="upArrow">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743764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5895202-F962-1382-B72A-6F9A5D85475C}"/>
              </a:ext>
            </a:extLst>
          </p:cNvPr>
          <p:cNvPicPr>
            <a:picLocks noChangeAspect="1"/>
          </p:cNvPicPr>
          <p:nvPr/>
        </p:nvPicPr>
        <p:blipFill>
          <a:blip r:embed="rId3"/>
          <a:stretch>
            <a:fillRect/>
          </a:stretch>
        </p:blipFill>
        <p:spPr>
          <a:xfrm>
            <a:off x="9231976" y="78186"/>
            <a:ext cx="2872048" cy="919953"/>
          </a:xfrm>
          <a:prstGeom prst="rect">
            <a:avLst/>
          </a:prstGeom>
        </p:spPr>
      </p:pic>
      <p:sp>
        <p:nvSpPr>
          <p:cNvPr id="7" name="Rectangle 6">
            <a:extLst>
              <a:ext uri="{FF2B5EF4-FFF2-40B4-BE49-F238E27FC236}">
                <a16:creationId xmlns:a16="http://schemas.microsoft.com/office/drawing/2014/main" id="{51ADCF41-FCCA-D156-F739-F731149EC664}"/>
              </a:ext>
            </a:extLst>
          </p:cNvPr>
          <p:cNvSpPr/>
          <p:nvPr/>
        </p:nvSpPr>
        <p:spPr>
          <a:xfrm>
            <a:off x="-1" y="1179443"/>
            <a:ext cx="12205252" cy="119269"/>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8DBA2F2-D2D2-ACE2-059A-1F4873A4FB73}"/>
              </a:ext>
            </a:extLst>
          </p:cNvPr>
          <p:cNvSpPr txBox="1"/>
          <p:nvPr/>
        </p:nvSpPr>
        <p:spPr>
          <a:xfrm>
            <a:off x="238538" y="162338"/>
            <a:ext cx="372386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latin typeface="Times New Roman"/>
                <a:ea typeface="等线"/>
                <a:cs typeface="Times New Roman"/>
              </a:rPr>
              <a:t>LLE-results</a:t>
            </a:r>
            <a:endParaRPr lang="en-US" sz="4800" b="1">
              <a:latin typeface="Times New Roman"/>
              <a:cs typeface="Times New Roman"/>
            </a:endParaRPr>
          </a:p>
        </p:txBody>
      </p:sp>
      <p:sp>
        <p:nvSpPr>
          <p:cNvPr id="9" name="TextBox 8">
            <a:extLst>
              <a:ext uri="{FF2B5EF4-FFF2-40B4-BE49-F238E27FC236}">
                <a16:creationId xmlns:a16="http://schemas.microsoft.com/office/drawing/2014/main" id="{F2AE0BEA-13D9-ECBF-BE82-AC6B49DCEBD6}"/>
              </a:ext>
            </a:extLst>
          </p:cNvPr>
          <p:cNvSpPr txBox="1"/>
          <p:nvPr/>
        </p:nvSpPr>
        <p:spPr>
          <a:xfrm>
            <a:off x="238538" y="870483"/>
            <a:ext cx="11648660" cy="667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n-US" sz="2400">
              <a:latin typeface="Times New Roman"/>
              <a:ea typeface="+mn-lt"/>
              <a:cs typeface="Times New Roman"/>
            </a:endParaRPr>
          </a:p>
          <a:p>
            <a:pPr lvl="1" indent="-457200">
              <a:lnSpc>
                <a:spcPct val="150000"/>
              </a:lnSpc>
              <a:buFont typeface="Courier New"/>
              <a:buChar char="o"/>
            </a:pPr>
            <a:endParaRPr lang="en-US" sz="2400">
              <a:latin typeface="Times New Roman"/>
              <a:ea typeface="+mn-lt"/>
              <a:cs typeface="Times New Roman"/>
            </a:endParaRPr>
          </a:p>
          <a:p>
            <a:pPr lvl="1" indent="-457200">
              <a:lnSpc>
                <a:spcPct val="150000"/>
              </a:lnSpc>
              <a:buFont typeface="Courier New"/>
              <a:buChar char="o"/>
            </a:pPr>
            <a:endParaRPr lang="en-US" sz="2400">
              <a:latin typeface="Times New Roman"/>
              <a:ea typeface="+mn-lt"/>
              <a:cs typeface="Times New Roman"/>
            </a:endParaRPr>
          </a:p>
          <a:p>
            <a:pPr marL="914400" lvl="1" indent="-457200">
              <a:lnSpc>
                <a:spcPct val="150000"/>
              </a:lnSpc>
              <a:buFont typeface="Courier New"/>
              <a:buChar char="o"/>
            </a:pPr>
            <a:endParaRPr lang="en-US" sz="2400">
              <a:latin typeface="Times New Roman"/>
              <a:ea typeface="等线"/>
              <a:cs typeface="Times New Roman"/>
            </a:endParaRPr>
          </a:p>
          <a:p>
            <a:pPr marL="914400" lvl="1" indent="-457200">
              <a:lnSpc>
                <a:spcPct val="150000"/>
              </a:lnSpc>
              <a:buFont typeface="Courier New"/>
              <a:buChar char="o"/>
            </a:pPr>
            <a:endParaRPr lang="en-US" sz="2400">
              <a:latin typeface="Times New Roman"/>
              <a:ea typeface="+mn-lt"/>
              <a:cs typeface="Times New Roman"/>
            </a:endParaRPr>
          </a:p>
          <a:p>
            <a:pPr lvl="1">
              <a:lnSpc>
                <a:spcPct val="150000"/>
              </a:lnSpc>
            </a:pPr>
            <a:endParaRPr lang="en-US" sz="2400">
              <a:latin typeface="Times New Roman"/>
              <a:ea typeface="等线"/>
              <a:cs typeface="Times New Roman"/>
            </a:endParaRPr>
          </a:p>
          <a:p>
            <a:pPr lvl="1">
              <a:lnSpc>
                <a:spcPct val="150000"/>
              </a:lnSpc>
            </a:pPr>
            <a:endParaRPr lang="en-US" sz="2400">
              <a:latin typeface="Times New Roman"/>
              <a:ea typeface="等线"/>
              <a:cs typeface="Times New Roman"/>
            </a:endParaRPr>
          </a:p>
          <a:p>
            <a:pPr marL="914400" lvl="1" indent="-457200">
              <a:lnSpc>
                <a:spcPct val="150000"/>
              </a:lnSpc>
              <a:buFont typeface="Courier New"/>
              <a:buChar char="o"/>
            </a:pPr>
            <a:endParaRPr lang="en-US" sz="2400">
              <a:latin typeface="Times New Roman"/>
              <a:ea typeface="等线"/>
              <a:cs typeface="Times New Roman"/>
            </a:endParaRPr>
          </a:p>
          <a:p>
            <a:pPr marL="914400" lvl="1" indent="-457200">
              <a:lnSpc>
                <a:spcPct val="150000"/>
              </a:lnSpc>
              <a:buFont typeface="Courier New"/>
              <a:buChar char="o"/>
            </a:pPr>
            <a:endParaRPr lang="en-US" sz="2400">
              <a:latin typeface="Times New Roman"/>
              <a:ea typeface="等线"/>
              <a:cs typeface="Times New Roman"/>
            </a:endParaRPr>
          </a:p>
          <a:p>
            <a:pPr marL="457200" indent="-457200">
              <a:lnSpc>
                <a:spcPct val="150000"/>
              </a:lnSpc>
              <a:buFont typeface="Arial"/>
              <a:buChar char="•"/>
            </a:pPr>
            <a:endParaRPr lang="en-US" sz="2400">
              <a:latin typeface="Times New Roman"/>
              <a:ea typeface="等线"/>
              <a:cs typeface="Times New Roman"/>
            </a:endParaRPr>
          </a:p>
          <a:p>
            <a:pPr>
              <a:lnSpc>
                <a:spcPct val="150000"/>
              </a:lnSpc>
            </a:pPr>
            <a:endParaRPr lang="en-US" sz="2400">
              <a:latin typeface="等线"/>
              <a:ea typeface="等线"/>
              <a:cs typeface="Times New Roman"/>
            </a:endParaRPr>
          </a:p>
          <a:p>
            <a:pPr marL="457200" indent="-457200">
              <a:lnSpc>
                <a:spcPct val="150000"/>
              </a:lnSpc>
              <a:buFont typeface="Arial"/>
              <a:buChar char="•"/>
            </a:pPr>
            <a:endParaRPr lang="en-US" sz="2400">
              <a:latin typeface="Times New Roman"/>
              <a:ea typeface="等线"/>
              <a:cs typeface="Times New Roman"/>
            </a:endParaRPr>
          </a:p>
        </p:txBody>
      </p:sp>
      <p:sp>
        <p:nvSpPr>
          <p:cNvPr id="6" name="TextBox 5">
            <a:extLst>
              <a:ext uri="{FF2B5EF4-FFF2-40B4-BE49-F238E27FC236}">
                <a16:creationId xmlns:a16="http://schemas.microsoft.com/office/drawing/2014/main" id="{DF50402B-3715-FE69-EF5C-21566A581A85}"/>
              </a:ext>
            </a:extLst>
          </p:cNvPr>
          <p:cNvSpPr txBox="1"/>
          <p:nvPr/>
        </p:nvSpPr>
        <p:spPr>
          <a:xfrm>
            <a:off x="917348" y="6480401"/>
            <a:ext cx="414337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等线"/>
              </a:rPr>
              <a:t> Face images ordered by LLE</a:t>
            </a:r>
          </a:p>
        </p:txBody>
      </p:sp>
      <p:sp>
        <p:nvSpPr>
          <p:cNvPr id="11" name="TextBox 10">
            <a:extLst>
              <a:ext uri="{FF2B5EF4-FFF2-40B4-BE49-F238E27FC236}">
                <a16:creationId xmlns:a16="http://schemas.microsoft.com/office/drawing/2014/main" id="{4119E054-0991-1B16-875C-12435AE826BA}"/>
              </a:ext>
            </a:extLst>
          </p:cNvPr>
          <p:cNvSpPr txBox="1"/>
          <p:nvPr/>
        </p:nvSpPr>
        <p:spPr>
          <a:xfrm>
            <a:off x="8845732" y="6508961"/>
            <a:ext cx="269081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等线"/>
              </a:rPr>
              <a:t>LLE Embedding</a:t>
            </a:r>
            <a:endParaRPr lang="en-US" sz="1100"/>
          </a:p>
        </p:txBody>
      </p:sp>
      <p:pic>
        <p:nvPicPr>
          <p:cNvPr id="2" name="Picture 1" descr="A collage of a person&amp;#39;s face&#10;&#10;Description automatically generated">
            <a:extLst>
              <a:ext uri="{FF2B5EF4-FFF2-40B4-BE49-F238E27FC236}">
                <a16:creationId xmlns:a16="http://schemas.microsoft.com/office/drawing/2014/main" id="{3259524F-B065-BD73-B186-4797001B48E5}"/>
              </a:ext>
            </a:extLst>
          </p:cNvPr>
          <p:cNvPicPr>
            <a:picLocks noChangeAspect="1"/>
          </p:cNvPicPr>
          <p:nvPr/>
        </p:nvPicPr>
        <p:blipFill>
          <a:blip r:embed="rId4"/>
          <a:stretch>
            <a:fillRect/>
          </a:stretch>
        </p:blipFill>
        <p:spPr>
          <a:xfrm>
            <a:off x="408214" y="4535897"/>
            <a:ext cx="6096000" cy="1940921"/>
          </a:xfrm>
          <a:prstGeom prst="rect">
            <a:avLst/>
          </a:prstGeom>
        </p:spPr>
      </p:pic>
      <p:pic>
        <p:nvPicPr>
          <p:cNvPr id="5" name="Picture 4" descr="A graph with blue dots&#10;&#10;Description automatically generated">
            <a:extLst>
              <a:ext uri="{FF2B5EF4-FFF2-40B4-BE49-F238E27FC236}">
                <a16:creationId xmlns:a16="http://schemas.microsoft.com/office/drawing/2014/main" id="{E11B3D09-76C2-D3F9-1C21-7E8801834A3B}"/>
              </a:ext>
            </a:extLst>
          </p:cNvPr>
          <p:cNvPicPr>
            <a:picLocks noChangeAspect="1"/>
          </p:cNvPicPr>
          <p:nvPr/>
        </p:nvPicPr>
        <p:blipFill>
          <a:blip r:embed="rId5"/>
          <a:stretch>
            <a:fillRect/>
          </a:stretch>
        </p:blipFill>
        <p:spPr>
          <a:xfrm>
            <a:off x="7690440" y="4003270"/>
            <a:ext cx="3683618" cy="2527302"/>
          </a:xfrm>
          <a:prstGeom prst="rect">
            <a:avLst/>
          </a:prstGeom>
        </p:spPr>
      </p:pic>
      <p:sp>
        <p:nvSpPr>
          <p:cNvPr id="12" name="Arrow: Left-Right 11">
            <a:extLst>
              <a:ext uri="{FF2B5EF4-FFF2-40B4-BE49-F238E27FC236}">
                <a16:creationId xmlns:a16="http://schemas.microsoft.com/office/drawing/2014/main" id="{12206E36-AE46-A622-99AA-192B8FC2F43D}"/>
              </a:ext>
            </a:extLst>
          </p:cNvPr>
          <p:cNvSpPr/>
          <p:nvPr/>
        </p:nvSpPr>
        <p:spPr>
          <a:xfrm>
            <a:off x="4387171" y="2494818"/>
            <a:ext cx="2113642" cy="743856"/>
          </a:xfrm>
          <a:prstGeom prst="leftRightArrow">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A8D26A7-13C5-A8FA-B2BF-92D95F869156}"/>
              </a:ext>
            </a:extLst>
          </p:cNvPr>
          <p:cNvSpPr txBox="1"/>
          <p:nvPr/>
        </p:nvSpPr>
        <p:spPr>
          <a:xfrm>
            <a:off x="408214" y="1899506"/>
            <a:ext cx="361723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Observed a uniform distribution of faces, highlighting the effectiveness of local linear approximations.</a:t>
            </a:r>
            <a:endParaRPr lang="en-US"/>
          </a:p>
        </p:txBody>
      </p:sp>
      <p:sp>
        <p:nvSpPr>
          <p:cNvPr id="16" name="TextBox 15">
            <a:extLst>
              <a:ext uri="{FF2B5EF4-FFF2-40B4-BE49-F238E27FC236}">
                <a16:creationId xmlns:a16="http://schemas.microsoft.com/office/drawing/2014/main" id="{DBB64035-E897-0E89-4135-D71911DD9260}"/>
              </a:ext>
            </a:extLst>
          </p:cNvPr>
          <p:cNvSpPr txBox="1"/>
          <p:nvPr/>
        </p:nvSpPr>
        <p:spPr>
          <a:xfrm>
            <a:off x="7627939" y="1618292"/>
            <a:ext cx="352765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400">
                <a:latin typeface="Times New Roman"/>
                <a:cs typeface="Times New Roman"/>
              </a:rPr>
              <a:t>Found identical ordering for the first 24 labels (except 10 and 11) in both LLE and Ground Truth, indicating preservation of original order.</a:t>
            </a:r>
            <a:endParaRPr lang="en-US">
              <a:ea typeface="等线" panose="020F0502020204030204"/>
            </a:endParaRPr>
          </a:p>
        </p:txBody>
      </p:sp>
    </p:spTree>
    <p:extLst>
      <p:ext uri="{BB962C8B-B14F-4D97-AF65-F5344CB8AC3E}">
        <p14:creationId xmlns:p14="http://schemas.microsoft.com/office/powerpoint/2010/main" val="2372829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D28B4-F445-BAA1-D612-289F6400C5D5}"/>
              </a:ext>
            </a:extLst>
          </p:cNvPr>
          <p:cNvSpPr>
            <a:spLocks noGrp="1"/>
          </p:cNvSpPr>
          <p:nvPr>
            <p:ph type="ctrTitle"/>
          </p:nvPr>
        </p:nvSpPr>
        <p:spPr>
          <a:xfrm>
            <a:off x="1524000" y="2042701"/>
            <a:ext cx="9144000" cy="2387600"/>
          </a:xfrm>
        </p:spPr>
        <p:txBody>
          <a:bodyPr/>
          <a:lstStyle/>
          <a:p>
            <a:r>
              <a:rPr lang="en-US" altLang="zh-CN" b="1">
                <a:latin typeface="Times New Roman"/>
                <a:ea typeface="等线 Light"/>
                <a:cs typeface="Times New Roman"/>
              </a:rPr>
              <a:t>Manifold learning methods comparison</a:t>
            </a:r>
            <a:endParaRPr lang="zh-CN" altLang="en-US" b="1">
              <a:latin typeface="Times New Roman"/>
              <a:ea typeface="等线 Light"/>
              <a:cs typeface="Times New Roman"/>
            </a:endParaRPr>
          </a:p>
        </p:txBody>
      </p:sp>
      <p:pic>
        <p:nvPicPr>
          <p:cNvPr id="4" name="图片 3">
            <a:extLst>
              <a:ext uri="{FF2B5EF4-FFF2-40B4-BE49-F238E27FC236}">
                <a16:creationId xmlns:a16="http://schemas.microsoft.com/office/drawing/2014/main" id="{392D3706-F731-F826-D4CD-8EB71C07EB9C}"/>
              </a:ext>
            </a:extLst>
          </p:cNvPr>
          <p:cNvPicPr>
            <a:picLocks noChangeAspect="1"/>
          </p:cNvPicPr>
          <p:nvPr/>
        </p:nvPicPr>
        <p:blipFill>
          <a:blip r:embed="rId2"/>
          <a:stretch>
            <a:fillRect/>
          </a:stretch>
        </p:blipFill>
        <p:spPr>
          <a:xfrm>
            <a:off x="9231976" y="78186"/>
            <a:ext cx="2872048" cy="919953"/>
          </a:xfrm>
          <a:prstGeom prst="rect">
            <a:avLst/>
          </a:prstGeom>
        </p:spPr>
      </p:pic>
      <p:pic>
        <p:nvPicPr>
          <p:cNvPr id="5" name="图片 4">
            <a:extLst>
              <a:ext uri="{FF2B5EF4-FFF2-40B4-BE49-F238E27FC236}">
                <a16:creationId xmlns:a16="http://schemas.microsoft.com/office/drawing/2014/main" id="{24447A1F-14E8-C356-38BD-AF6A976B6291}"/>
              </a:ext>
            </a:extLst>
          </p:cNvPr>
          <p:cNvPicPr>
            <a:picLocks noChangeAspect="1"/>
          </p:cNvPicPr>
          <p:nvPr/>
        </p:nvPicPr>
        <p:blipFill>
          <a:blip r:embed="rId3"/>
          <a:stretch>
            <a:fillRect/>
          </a:stretch>
        </p:blipFill>
        <p:spPr>
          <a:xfrm>
            <a:off x="50569" y="1"/>
            <a:ext cx="922660" cy="1076324"/>
          </a:xfrm>
          <a:prstGeom prst="rect">
            <a:avLst/>
          </a:prstGeom>
        </p:spPr>
      </p:pic>
    </p:spTree>
    <p:extLst>
      <p:ext uri="{BB962C8B-B14F-4D97-AF65-F5344CB8AC3E}">
        <p14:creationId xmlns:p14="http://schemas.microsoft.com/office/powerpoint/2010/main" val="2160941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F216D-6BED-54F6-8FCD-2DEB3B88978B}"/>
              </a:ext>
            </a:extLst>
          </p:cNvPr>
          <p:cNvSpPr>
            <a:spLocks noGrp="1"/>
          </p:cNvSpPr>
          <p:nvPr>
            <p:ph type="ctrTitle"/>
          </p:nvPr>
        </p:nvSpPr>
        <p:spPr>
          <a:xfrm>
            <a:off x="1197709" y="2719615"/>
            <a:ext cx="9144000" cy="709385"/>
          </a:xfrm>
        </p:spPr>
        <p:txBody>
          <a:bodyPr>
            <a:normAutofit fontScale="90000"/>
          </a:bodyPr>
          <a:lstStyle/>
          <a:p>
            <a:r>
              <a:rPr lang="en-US" altLang="zh-CN" b="1">
                <a:latin typeface="Times New Roman"/>
                <a:ea typeface="等线 Light"/>
                <a:cs typeface="Times New Roman"/>
              </a:rPr>
              <a:t>Introduction</a:t>
            </a:r>
            <a:endParaRPr lang="zh-CN" altLang="en-US" b="1">
              <a:latin typeface="Times New Roman"/>
              <a:ea typeface="等线 Light"/>
              <a:cs typeface="Times New Roman"/>
            </a:endParaRPr>
          </a:p>
        </p:txBody>
      </p:sp>
      <p:pic>
        <p:nvPicPr>
          <p:cNvPr id="4" name="图片 3">
            <a:extLst>
              <a:ext uri="{FF2B5EF4-FFF2-40B4-BE49-F238E27FC236}">
                <a16:creationId xmlns:a16="http://schemas.microsoft.com/office/drawing/2014/main" id="{55895202-F962-1382-B72A-6F9A5D85475C}"/>
              </a:ext>
            </a:extLst>
          </p:cNvPr>
          <p:cNvPicPr>
            <a:picLocks noChangeAspect="1"/>
          </p:cNvPicPr>
          <p:nvPr/>
        </p:nvPicPr>
        <p:blipFill>
          <a:blip r:embed="rId3"/>
          <a:stretch>
            <a:fillRect/>
          </a:stretch>
        </p:blipFill>
        <p:spPr>
          <a:xfrm>
            <a:off x="9231976" y="78186"/>
            <a:ext cx="2872048" cy="919953"/>
          </a:xfrm>
          <a:prstGeom prst="rect">
            <a:avLst/>
          </a:prstGeom>
        </p:spPr>
      </p:pic>
      <p:pic>
        <p:nvPicPr>
          <p:cNvPr id="5" name="图片 4">
            <a:extLst>
              <a:ext uri="{FF2B5EF4-FFF2-40B4-BE49-F238E27FC236}">
                <a16:creationId xmlns:a16="http://schemas.microsoft.com/office/drawing/2014/main" id="{C043B05F-34C0-A719-7506-7BC6DB98FD7F}"/>
              </a:ext>
            </a:extLst>
          </p:cNvPr>
          <p:cNvPicPr>
            <a:picLocks noChangeAspect="1"/>
          </p:cNvPicPr>
          <p:nvPr/>
        </p:nvPicPr>
        <p:blipFill>
          <a:blip r:embed="rId4"/>
          <a:stretch>
            <a:fillRect/>
          </a:stretch>
        </p:blipFill>
        <p:spPr>
          <a:xfrm>
            <a:off x="50569" y="1"/>
            <a:ext cx="922660" cy="1076324"/>
          </a:xfrm>
          <a:prstGeom prst="rect">
            <a:avLst/>
          </a:prstGeom>
        </p:spPr>
      </p:pic>
    </p:spTree>
    <p:extLst>
      <p:ext uri="{BB962C8B-B14F-4D97-AF65-F5344CB8AC3E}">
        <p14:creationId xmlns:p14="http://schemas.microsoft.com/office/powerpoint/2010/main" val="2168326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5895202-F962-1382-B72A-6F9A5D85475C}"/>
              </a:ext>
            </a:extLst>
          </p:cNvPr>
          <p:cNvPicPr>
            <a:picLocks noChangeAspect="1"/>
          </p:cNvPicPr>
          <p:nvPr/>
        </p:nvPicPr>
        <p:blipFill>
          <a:blip r:embed="rId3"/>
          <a:stretch>
            <a:fillRect/>
          </a:stretch>
        </p:blipFill>
        <p:spPr>
          <a:xfrm>
            <a:off x="9231976" y="78186"/>
            <a:ext cx="2872048" cy="919953"/>
          </a:xfrm>
          <a:prstGeom prst="rect">
            <a:avLst/>
          </a:prstGeom>
        </p:spPr>
      </p:pic>
      <p:sp>
        <p:nvSpPr>
          <p:cNvPr id="7" name="Rectangle 6">
            <a:extLst>
              <a:ext uri="{FF2B5EF4-FFF2-40B4-BE49-F238E27FC236}">
                <a16:creationId xmlns:a16="http://schemas.microsoft.com/office/drawing/2014/main" id="{51ADCF41-FCCA-D156-F739-F731149EC664}"/>
              </a:ext>
            </a:extLst>
          </p:cNvPr>
          <p:cNvSpPr/>
          <p:nvPr/>
        </p:nvSpPr>
        <p:spPr>
          <a:xfrm>
            <a:off x="-1" y="1179443"/>
            <a:ext cx="12205252" cy="119269"/>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8DBA2F2-D2D2-ACE2-059A-1F4873A4FB73}"/>
              </a:ext>
            </a:extLst>
          </p:cNvPr>
          <p:cNvSpPr txBox="1"/>
          <p:nvPr/>
        </p:nvSpPr>
        <p:spPr>
          <a:xfrm>
            <a:off x="238539" y="102962"/>
            <a:ext cx="737457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latin typeface="Times New Roman"/>
                <a:ea typeface="等线"/>
                <a:cs typeface="Times New Roman"/>
              </a:rPr>
              <a:t>Comparison metric</a:t>
            </a:r>
          </a:p>
        </p:txBody>
      </p:sp>
      <p:sp>
        <p:nvSpPr>
          <p:cNvPr id="2" name="椭圆 1">
            <a:extLst>
              <a:ext uri="{FF2B5EF4-FFF2-40B4-BE49-F238E27FC236}">
                <a16:creationId xmlns:a16="http://schemas.microsoft.com/office/drawing/2014/main" id="{8CEF7D02-0DDC-73D1-7051-2143B3D18553}"/>
              </a:ext>
            </a:extLst>
          </p:cNvPr>
          <p:cNvSpPr/>
          <p:nvPr/>
        </p:nvSpPr>
        <p:spPr>
          <a:xfrm>
            <a:off x="1725744" y="2840350"/>
            <a:ext cx="1761293" cy="1650830"/>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Times New Roman"/>
                <a:ea typeface="+mn-lt"/>
                <a:cs typeface="Times New Roman"/>
              </a:rPr>
              <a:t>Kendall’s Tau coefficient (τ) </a:t>
            </a:r>
          </a:p>
          <a:p>
            <a:pPr algn="ctr"/>
            <a:endParaRPr lang="LID4096"/>
          </a:p>
        </p:txBody>
      </p:sp>
      <p:sp>
        <p:nvSpPr>
          <p:cNvPr id="3" name="文本框 2">
            <a:extLst>
              <a:ext uri="{FF2B5EF4-FFF2-40B4-BE49-F238E27FC236}">
                <a16:creationId xmlns:a16="http://schemas.microsoft.com/office/drawing/2014/main" id="{75C39DC9-CD99-023E-0F66-870BBAAE73F0}"/>
              </a:ext>
            </a:extLst>
          </p:cNvPr>
          <p:cNvSpPr txBox="1"/>
          <p:nvPr/>
        </p:nvSpPr>
        <p:spPr>
          <a:xfrm>
            <a:off x="151625" y="2176735"/>
            <a:ext cx="2227699" cy="1200329"/>
          </a:xfrm>
          <a:prstGeom prst="rect">
            <a:avLst/>
          </a:prstGeom>
          <a:noFill/>
        </p:spPr>
        <p:txBody>
          <a:bodyPr wrap="square" rtlCol="0">
            <a:spAutoFit/>
          </a:bodyPr>
          <a:lstStyle/>
          <a:p>
            <a:r>
              <a:rPr lang="en-US" sz="1800">
                <a:latin typeface="Times New Roman"/>
                <a:ea typeface="+mn-lt"/>
                <a:cs typeface="Times New Roman"/>
              </a:rPr>
              <a:t>Quantifies the similarity between two orderings</a:t>
            </a:r>
          </a:p>
          <a:p>
            <a:endParaRPr lang="LID4096"/>
          </a:p>
        </p:txBody>
      </p:sp>
      <p:sp>
        <p:nvSpPr>
          <p:cNvPr id="5" name="文本框 4">
            <a:extLst>
              <a:ext uri="{FF2B5EF4-FFF2-40B4-BE49-F238E27FC236}">
                <a16:creationId xmlns:a16="http://schemas.microsoft.com/office/drawing/2014/main" id="{7262DB40-6365-1BFD-DF02-089F890D390A}"/>
              </a:ext>
            </a:extLst>
          </p:cNvPr>
          <p:cNvSpPr txBox="1"/>
          <p:nvPr/>
        </p:nvSpPr>
        <p:spPr>
          <a:xfrm>
            <a:off x="3783142" y="2176735"/>
            <a:ext cx="1612738" cy="1477328"/>
          </a:xfrm>
          <a:prstGeom prst="rect">
            <a:avLst/>
          </a:prstGeom>
          <a:noFill/>
        </p:spPr>
        <p:txBody>
          <a:bodyPr wrap="square" rtlCol="0">
            <a:spAutoFit/>
          </a:bodyPr>
          <a:lstStyle/>
          <a:p>
            <a:r>
              <a:rPr lang="en-US" sz="1800">
                <a:latin typeface="Times New Roman"/>
                <a:ea typeface="+mn-lt"/>
                <a:cs typeface="Times New Roman"/>
              </a:rPr>
              <a:t>τ close to 1 indicates a high level of agreement</a:t>
            </a:r>
            <a:endParaRPr lang="en-US">
              <a:latin typeface="等线" panose="020F0502020204030204"/>
              <a:ea typeface="+mn-lt"/>
              <a:cs typeface="Times New Roman"/>
            </a:endParaRPr>
          </a:p>
          <a:p>
            <a:endParaRPr lang="LID4096"/>
          </a:p>
        </p:txBody>
      </p:sp>
      <p:sp>
        <p:nvSpPr>
          <p:cNvPr id="6" name="文本框 5">
            <a:extLst>
              <a:ext uri="{FF2B5EF4-FFF2-40B4-BE49-F238E27FC236}">
                <a16:creationId xmlns:a16="http://schemas.microsoft.com/office/drawing/2014/main" id="{ACA5E0C4-0959-FEE9-BD0A-5830BE429ADE}"/>
              </a:ext>
            </a:extLst>
          </p:cNvPr>
          <p:cNvSpPr txBox="1"/>
          <p:nvPr/>
        </p:nvSpPr>
        <p:spPr>
          <a:xfrm>
            <a:off x="194584" y="4095976"/>
            <a:ext cx="1499204" cy="1477328"/>
          </a:xfrm>
          <a:prstGeom prst="rect">
            <a:avLst/>
          </a:prstGeom>
          <a:noFill/>
        </p:spPr>
        <p:txBody>
          <a:bodyPr wrap="square" rtlCol="0">
            <a:spAutoFit/>
          </a:bodyPr>
          <a:lstStyle/>
          <a:p>
            <a:r>
              <a:rPr lang="en-US" sz="1800">
                <a:latin typeface="Times New Roman"/>
                <a:ea typeface="+mn-lt"/>
                <a:cs typeface="Times New Roman"/>
              </a:rPr>
              <a:t>τ close to -1 signifies significant disagreement</a:t>
            </a:r>
            <a:endParaRPr lang="en-US">
              <a:latin typeface="等线" panose="020F0502020204030204"/>
              <a:ea typeface="+mn-lt"/>
              <a:cs typeface="Times New Roman"/>
            </a:endParaRPr>
          </a:p>
          <a:p>
            <a:endParaRPr lang="LID4096"/>
          </a:p>
        </p:txBody>
      </p:sp>
      <p:sp>
        <p:nvSpPr>
          <p:cNvPr id="10" name="文本框 9">
            <a:extLst>
              <a:ext uri="{FF2B5EF4-FFF2-40B4-BE49-F238E27FC236}">
                <a16:creationId xmlns:a16="http://schemas.microsoft.com/office/drawing/2014/main" id="{2D04022A-B68F-9CCB-E787-123ADEA6DD48}"/>
              </a:ext>
            </a:extLst>
          </p:cNvPr>
          <p:cNvSpPr txBox="1"/>
          <p:nvPr/>
        </p:nvSpPr>
        <p:spPr>
          <a:xfrm>
            <a:off x="3783142" y="4095976"/>
            <a:ext cx="1431698" cy="1754326"/>
          </a:xfrm>
          <a:prstGeom prst="rect">
            <a:avLst/>
          </a:prstGeom>
          <a:noFill/>
        </p:spPr>
        <p:txBody>
          <a:bodyPr wrap="square" rtlCol="0">
            <a:spAutoFit/>
          </a:bodyPr>
          <a:lstStyle/>
          <a:p>
            <a:r>
              <a:rPr lang="en-US" sz="1800">
                <a:latin typeface="Times New Roman"/>
                <a:ea typeface="+mn-lt"/>
                <a:cs typeface="Times New Roman"/>
              </a:rPr>
              <a:t>τ around 0 indicates a lack of significant relationship</a:t>
            </a:r>
            <a:endParaRPr lang="en-US">
              <a:ea typeface="等线" panose="020F0502020204030204"/>
            </a:endParaRPr>
          </a:p>
          <a:p>
            <a:endParaRPr lang="LID4096"/>
          </a:p>
        </p:txBody>
      </p:sp>
      <p:sp>
        <p:nvSpPr>
          <p:cNvPr id="11" name="箭头: 上 10">
            <a:extLst>
              <a:ext uri="{FF2B5EF4-FFF2-40B4-BE49-F238E27FC236}">
                <a16:creationId xmlns:a16="http://schemas.microsoft.com/office/drawing/2014/main" id="{48843769-50E0-DC07-2968-B9BC1C7D5B5D}"/>
              </a:ext>
            </a:extLst>
          </p:cNvPr>
          <p:cNvSpPr/>
          <p:nvPr/>
        </p:nvSpPr>
        <p:spPr>
          <a:xfrm rot="3175433">
            <a:off x="3277111" y="2840350"/>
            <a:ext cx="337531" cy="387666"/>
          </a:xfrm>
          <a:prstGeom prst="up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箭头: 上 11">
            <a:extLst>
              <a:ext uri="{FF2B5EF4-FFF2-40B4-BE49-F238E27FC236}">
                <a16:creationId xmlns:a16="http://schemas.microsoft.com/office/drawing/2014/main" id="{7C8E3000-A5D0-FFF8-04CC-CB1E1DC0913E}"/>
              </a:ext>
            </a:extLst>
          </p:cNvPr>
          <p:cNvSpPr/>
          <p:nvPr/>
        </p:nvSpPr>
        <p:spPr>
          <a:xfrm rot="7654771">
            <a:off x="3312720" y="4045387"/>
            <a:ext cx="337531" cy="387666"/>
          </a:xfrm>
          <a:prstGeom prst="up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箭头: 上 12">
            <a:extLst>
              <a:ext uri="{FF2B5EF4-FFF2-40B4-BE49-F238E27FC236}">
                <a16:creationId xmlns:a16="http://schemas.microsoft.com/office/drawing/2014/main" id="{2B75FDD6-6EE8-72C8-0C27-5D7D26B9EFFB}"/>
              </a:ext>
            </a:extLst>
          </p:cNvPr>
          <p:cNvSpPr/>
          <p:nvPr/>
        </p:nvSpPr>
        <p:spPr>
          <a:xfrm rot="13946710">
            <a:off x="1564596" y="4061253"/>
            <a:ext cx="337531" cy="387666"/>
          </a:xfrm>
          <a:prstGeom prst="up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4" name="箭头: 上 13">
            <a:extLst>
              <a:ext uri="{FF2B5EF4-FFF2-40B4-BE49-F238E27FC236}">
                <a16:creationId xmlns:a16="http://schemas.microsoft.com/office/drawing/2014/main" id="{89BCDE8F-BA65-3484-2BA3-986854249B60}"/>
              </a:ext>
            </a:extLst>
          </p:cNvPr>
          <p:cNvSpPr/>
          <p:nvPr/>
        </p:nvSpPr>
        <p:spPr>
          <a:xfrm rot="18572668">
            <a:off x="1640588" y="2785016"/>
            <a:ext cx="337531" cy="387666"/>
          </a:xfrm>
          <a:prstGeom prst="up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矩形: 圆角 15">
            <a:extLst>
              <a:ext uri="{FF2B5EF4-FFF2-40B4-BE49-F238E27FC236}">
                <a16:creationId xmlns:a16="http://schemas.microsoft.com/office/drawing/2014/main" id="{8FC95078-9B34-0F8A-8289-965AC310E750}"/>
              </a:ext>
            </a:extLst>
          </p:cNvPr>
          <p:cNvSpPr/>
          <p:nvPr/>
        </p:nvSpPr>
        <p:spPr>
          <a:xfrm>
            <a:off x="8121324" y="2840350"/>
            <a:ext cx="2000634" cy="105554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err="1">
                <a:solidFill>
                  <a:schemeClr val="tx1"/>
                </a:solidFill>
                <a:latin typeface="Times New Roman"/>
                <a:ea typeface="等线"/>
                <a:cs typeface="Times New Roman"/>
              </a:rPr>
              <a:t>scipy.stats</a:t>
            </a:r>
            <a:endParaRPr lang="LID4096">
              <a:solidFill>
                <a:schemeClr val="tx1"/>
              </a:solidFill>
            </a:endParaRPr>
          </a:p>
        </p:txBody>
      </p:sp>
      <p:sp>
        <p:nvSpPr>
          <p:cNvPr id="17" name="文本框 16">
            <a:extLst>
              <a:ext uri="{FF2B5EF4-FFF2-40B4-BE49-F238E27FC236}">
                <a16:creationId xmlns:a16="http://schemas.microsoft.com/office/drawing/2014/main" id="{C190A682-8C79-CB4A-02BD-C5A11A1AFBE6}"/>
              </a:ext>
            </a:extLst>
          </p:cNvPr>
          <p:cNvSpPr txBox="1"/>
          <p:nvPr/>
        </p:nvSpPr>
        <p:spPr>
          <a:xfrm>
            <a:off x="5655553" y="4094936"/>
            <a:ext cx="1632419" cy="945085"/>
          </a:xfrm>
          <a:prstGeom prst="rect">
            <a:avLst/>
          </a:prstGeom>
          <a:noFill/>
        </p:spPr>
        <p:txBody>
          <a:bodyPr wrap="square" rtlCol="0">
            <a:spAutoFit/>
          </a:bodyPr>
          <a:lstStyle/>
          <a:p>
            <a:r>
              <a:rPr lang="en-US">
                <a:latin typeface="Times New Roman"/>
                <a:ea typeface="等线"/>
                <a:cs typeface="Times New Roman"/>
              </a:rPr>
              <a:t>A</a:t>
            </a:r>
            <a:r>
              <a:rPr lang="en-US" sz="1800">
                <a:latin typeface="Times New Roman"/>
                <a:ea typeface="等线"/>
                <a:cs typeface="Times New Roman"/>
              </a:rPr>
              <a:t>lso provides a corresponding p-value</a:t>
            </a:r>
            <a:endParaRPr lang="LID4096"/>
          </a:p>
        </p:txBody>
      </p:sp>
      <p:sp>
        <p:nvSpPr>
          <p:cNvPr id="18" name="文本框 17">
            <a:extLst>
              <a:ext uri="{FF2B5EF4-FFF2-40B4-BE49-F238E27FC236}">
                <a16:creationId xmlns:a16="http://schemas.microsoft.com/office/drawing/2014/main" id="{D98E2568-56F2-14AE-1FC3-C2E92F0FEEC9}"/>
              </a:ext>
            </a:extLst>
          </p:cNvPr>
          <p:cNvSpPr txBox="1"/>
          <p:nvPr/>
        </p:nvSpPr>
        <p:spPr>
          <a:xfrm>
            <a:off x="7472079" y="4889210"/>
            <a:ext cx="2833986" cy="1200329"/>
          </a:xfrm>
          <a:prstGeom prst="rect">
            <a:avLst/>
          </a:prstGeom>
          <a:noFill/>
        </p:spPr>
        <p:txBody>
          <a:bodyPr wrap="square" rtlCol="0">
            <a:spAutoFit/>
          </a:bodyPr>
          <a:lstStyle/>
          <a:p>
            <a:r>
              <a:rPr lang="en-US" sz="1800">
                <a:latin typeface="Times New Roman"/>
                <a:ea typeface="等线"/>
                <a:cs typeface="Times New Roman"/>
              </a:rPr>
              <a:t>p-value &lt;= 0.05, statistically significant relationship between algorithm' ordering and true ordering</a:t>
            </a:r>
            <a:endParaRPr lang="LID4096"/>
          </a:p>
        </p:txBody>
      </p:sp>
      <p:sp>
        <p:nvSpPr>
          <p:cNvPr id="19" name="文本框 18">
            <a:extLst>
              <a:ext uri="{FF2B5EF4-FFF2-40B4-BE49-F238E27FC236}">
                <a16:creationId xmlns:a16="http://schemas.microsoft.com/office/drawing/2014/main" id="{451654C2-C153-4099-6926-C5B348DF76B1}"/>
              </a:ext>
            </a:extLst>
          </p:cNvPr>
          <p:cNvSpPr txBox="1"/>
          <p:nvPr/>
        </p:nvSpPr>
        <p:spPr>
          <a:xfrm>
            <a:off x="10214012" y="4094936"/>
            <a:ext cx="2089354" cy="1477328"/>
          </a:xfrm>
          <a:prstGeom prst="rect">
            <a:avLst/>
          </a:prstGeom>
          <a:noFill/>
        </p:spPr>
        <p:txBody>
          <a:bodyPr wrap="square" rtlCol="0">
            <a:spAutoFit/>
          </a:bodyPr>
          <a:lstStyle/>
          <a:p>
            <a:r>
              <a:rPr lang="en-US" sz="1800">
                <a:latin typeface="Times New Roman"/>
                <a:ea typeface="等线"/>
                <a:cs typeface="Times New Roman"/>
              </a:rPr>
              <a:t>p-value &gt; 0.05, lack of significant correlation between algorithm' ordering and true ordering</a:t>
            </a:r>
            <a:endParaRPr lang="LID4096"/>
          </a:p>
        </p:txBody>
      </p:sp>
      <p:cxnSp>
        <p:nvCxnSpPr>
          <p:cNvPr id="21" name="直接箭头连接符 20">
            <a:extLst>
              <a:ext uri="{FF2B5EF4-FFF2-40B4-BE49-F238E27FC236}">
                <a16:creationId xmlns:a16="http://schemas.microsoft.com/office/drawing/2014/main" id="{3DEC4182-D9D8-7937-8B7E-16C794C7151C}"/>
              </a:ext>
            </a:extLst>
          </p:cNvPr>
          <p:cNvCxnSpPr/>
          <p:nvPr/>
        </p:nvCxnSpPr>
        <p:spPr>
          <a:xfrm flipH="1">
            <a:off x="6707646" y="3654063"/>
            <a:ext cx="1413678" cy="440873"/>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90D12833-0B7D-7B47-8865-33610F6F2E6C}"/>
              </a:ext>
            </a:extLst>
          </p:cNvPr>
          <p:cNvCxnSpPr>
            <a:cxnSpLocks/>
          </p:cNvCxnSpPr>
          <p:nvPr/>
        </p:nvCxnSpPr>
        <p:spPr>
          <a:xfrm>
            <a:off x="9121641" y="3895899"/>
            <a:ext cx="0" cy="93770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2E544027-6FC3-878B-6C5C-3167D4FD2B88}"/>
              </a:ext>
            </a:extLst>
          </p:cNvPr>
          <p:cNvCxnSpPr>
            <a:cxnSpLocks/>
          </p:cNvCxnSpPr>
          <p:nvPr/>
        </p:nvCxnSpPr>
        <p:spPr>
          <a:xfrm>
            <a:off x="10121958" y="3502518"/>
            <a:ext cx="1323384" cy="48474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167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D9457AB-A943-4637-1803-640208FB26B8}"/>
              </a:ext>
            </a:extLst>
          </p:cNvPr>
          <p:cNvPicPr>
            <a:picLocks noChangeAspect="1"/>
          </p:cNvPicPr>
          <p:nvPr/>
        </p:nvPicPr>
        <p:blipFill>
          <a:blip r:embed="rId3"/>
          <a:stretch>
            <a:fillRect/>
          </a:stretch>
        </p:blipFill>
        <p:spPr>
          <a:xfrm>
            <a:off x="9231976" y="78186"/>
            <a:ext cx="2872048" cy="919953"/>
          </a:xfrm>
          <a:prstGeom prst="rect">
            <a:avLst/>
          </a:prstGeom>
        </p:spPr>
      </p:pic>
      <p:sp>
        <p:nvSpPr>
          <p:cNvPr id="7" name="Rectangle 6">
            <a:extLst>
              <a:ext uri="{FF2B5EF4-FFF2-40B4-BE49-F238E27FC236}">
                <a16:creationId xmlns:a16="http://schemas.microsoft.com/office/drawing/2014/main" id="{65D181B2-8D3B-E0F3-5885-8637EB0EA1D9}"/>
              </a:ext>
            </a:extLst>
          </p:cNvPr>
          <p:cNvSpPr/>
          <p:nvPr/>
        </p:nvSpPr>
        <p:spPr>
          <a:xfrm>
            <a:off x="-1" y="1179443"/>
            <a:ext cx="12205252" cy="119269"/>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E666BF0-A047-2B74-0C22-FCAA4EB966EB}"/>
              </a:ext>
            </a:extLst>
          </p:cNvPr>
          <p:cNvSpPr txBox="1"/>
          <p:nvPr/>
        </p:nvSpPr>
        <p:spPr>
          <a:xfrm>
            <a:off x="238539" y="83170"/>
            <a:ext cx="888867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latin typeface="Times New Roman"/>
                <a:ea typeface="等线"/>
                <a:cs typeface="Times New Roman"/>
              </a:rPr>
              <a:t>Metrics for different methods</a:t>
            </a:r>
          </a:p>
        </p:txBody>
      </p:sp>
      <p:sp>
        <p:nvSpPr>
          <p:cNvPr id="10" name="文本框 9">
            <a:extLst>
              <a:ext uri="{FF2B5EF4-FFF2-40B4-BE49-F238E27FC236}">
                <a16:creationId xmlns:a16="http://schemas.microsoft.com/office/drawing/2014/main" id="{81B2909D-10D8-2851-6806-8906C0E573ED}"/>
              </a:ext>
            </a:extLst>
          </p:cNvPr>
          <p:cNvSpPr txBox="1"/>
          <p:nvPr/>
        </p:nvSpPr>
        <p:spPr>
          <a:xfrm>
            <a:off x="134471" y="5678557"/>
            <a:ext cx="13272051" cy="830997"/>
          </a:xfrm>
          <a:prstGeom prst="rect">
            <a:avLst/>
          </a:prstGeom>
          <a:noFill/>
        </p:spPr>
        <p:txBody>
          <a:bodyPr wrap="square">
            <a:spAutoFit/>
          </a:bodyPr>
          <a:lstStyle/>
          <a:p>
            <a:pPr marL="285750" indent="-285750">
              <a:buFont typeface="Arial"/>
              <a:buChar char="•"/>
            </a:pPr>
            <a:endParaRPr lang="en-US" sz="2400">
              <a:ea typeface="+mn-lt"/>
              <a:cs typeface="+mn-lt"/>
            </a:endParaRPr>
          </a:p>
          <a:p>
            <a:r>
              <a:rPr lang="en-US" sz="2400">
                <a:ea typeface="+mn-lt"/>
                <a:cs typeface="+mn-lt"/>
              </a:rPr>
              <a:t>To preserve face ordering when reducing dimensionality, </a:t>
            </a:r>
            <a:r>
              <a:rPr lang="en-US" sz="2400" b="1">
                <a:ea typeface="+mn-lt"/>
                <a:cs typeface="+mn-lt"/>
              </a:rPr>
              <a:t>LLE appears most effective.</a:t>
            </a:r>
            <a:endParaRPr lang="en-US" sz="2400">
              <a:ea typeface="等线" panose="020F0502020204030204"/>
            </a:endParaRPr>
          </a:p>
        </p:txBody>
      </p:sp>
      <p:pic>
        <p:nvPicPr>
          <p:cNvPr id="13" name="图片 12">
            <a:extLst>
              <a:ext uri="{FF2B5EF4-FFF2-40B4-BE49-F238E27FC236}">
                <a16:creationId xmlns:a16="http://schemas.microsoft.com/office/drawing/2014/main" id="{26EF749A-FC86-D4E3-1604-2F8EC52C27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298712"/>
            <a:ext cx="12192000" cy="4273532"/>
          </a:xfrm>
          <a:prstGeom prst="rect">
            <a:avLst/>
          </a:prstGeom>
        </p:spPr>
      </p:pic>
      <p:sp>
        <p:nvSpPr>
          <p:cNvPr id="14" name="文本框 13">
            <a:extLst>
              <a:ext uri="{FF2B5EF4-FFF2-40B4-BE49-F238E27FC236}">
                <a16:creationId xmlns:a16="http://schemas.microsoft.com/office/drawing/2014/main" id="{52697C52-1D01-0289-3D5D-339C769419E0}"/>
              </a:ext>
            </a:extLst>
          </p:cNvPr>
          <p:cNvSpPr txBox="1"/>
          <p:nvPr/>
        </p:nvSpPr>
        <p:spPr>
          <a:xfrm>
            <a:off x="134471" y="4356847"/>
            <a:ext cx="1205949" cy="400110"/>
          </a:xfrm>
          <a:prstGeom prst="rect">
            <a:avLst/>
          </a:prstGeom>
          <a:noFill/>
        </p:spPr>
        <p:txBody>
          <a:bodyPr wrap="square" rtlCol="0">
            <a:spAutoFit/>
          </a:bodyPr>
          <a:lstStyle/>
          <a:p>
            <a:r>
              <a:rPr lang="en-US" sz="2000" b="1">
                <a:latin typeface="Times New Roman" panose="02020603050405020304" pitchFamily="18" charset="0"/>
                <a:cs typeface="Times New Roman" panose="02020603050405020304" pitchFamily="18" charset="0"/>
              </a:rPr>
              <a:t>Remarks</a:t>
            </a:r>
            <a:endParaRPr lang="LID4096" sz="2000" b="1">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1DED3BED-AA77-3FA7-2C00-EA0BD1CB1CCA}"/>
              </a:ext>
            </a:extLst>
          </p:cNvPr>
          <p:cNvSpPr/>
          <p:nvPr/>
        </p:nvSpPr>
        <p:spPr>
          <a:xfrm>
            <a:off x="1972235" y="1541929"/>
            <a:ext cx="1210236" cy="3406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4203400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D28B4-F445-BAA1-D612-289F6400C5D5}"/>
              </a:ext>
            </a:extLst>
          </p:cNvPr>
          <p:cNvSpPr>
            <a:spLocks noGrp="1"/>
          </p:cNvSpPr>
          <p:nvPr>
            <p:ph type="ctrTitle"/>
          </p:nvPr>
        </p:nvSpPr>
        <p:spPr>
          <a:xfrm>
            <a:off x="1452282" y="1041400"/>
            <a:ext cx="9144000" cy="2387600"/>
          </a:xfrm>
        </p:spPr>
        <p:txBody>
          <a:bodyPr/>
          <a:lstStyle/>
          <a:p>
            <a:r>
              <a:rPr lang="en-US" altLang="zh-CN" b="1">
                <a:latin typeface="Times New Roman"/>
                <a:ea typeface="等线 Light"/>
                <a:cs typeface="Times New Roman"/>
              </a:rPr>
              <a:t>Thank You</a:t>
            </a:r>
            <a:endParaRPr lang="zh-CN" altLang="en-US" b="1">
              <a:latin typeface="Times New Roman"/>
              <a:ea typeface="等线 Light"/>
              <a:cs typeface="Times New Roman"/>
            </a:endParaRPr>
          </a:p>
        </p:txBody>
      </p:sp>
      <p:pic>
        <p:nvPicPr>
          <p:cNvPr id="4" name="图片 3">
            <a:extLst>
              <a:ext uri="{FF2B5EF4-FFF2-40B4-BE49-F238E27FC236}">
                <a16:creationId xmlns:a16="http://schemas.microsoft.com/office/drawing/2014/main" id="{392D3706-F731-F826-D4CD-8EB71C07EB9C}"/>
              </a:ext>
            </a:extLst>
          </p:cNvPr>
          <p:cNvPicPr>
            <a:picLocks noChangeAspect="1"/>
          </p:cNvPicPr>
          <p:nvPr/>
        </p:nvPicPr>
        <p:blipFill>
          <a:blip r:embed="rId2"/>
          <a:stretch>
            <a:fillRect/>
          </a:stretch>
        </p:blipFill>
        <p:spPr>
          <a:xfrm>
            <a:off x="9231976" y="78186"/>
            <a:ext cx="2872048" cy="919953"/>
          </a:xfrm>
          <a:prstGeom prst="rect">
            <a:avLst/>
          </a:prstGeom>
        </p:spPr>
      </p:pic>
      <p:pic>
        <p:nvPicPr>
          <p:cNvPr id="5" name="图片 4">
            <a:extLst>
              <a:ext uri="{FF2B5EF4-FFF2-40B4-BE49-F238E27FC236}">
                <a16:creationId xmlns:a16="http://schemas.microsoft.com/office/drawing/2014/main" id="{24447A1F-14E8-C356-38BD-AF6A976B6291}"/>
              </a:ext>
            </a:extLst>
          </p:cNvPr>
          <p:cNvPicPr>
            <a:picLocks noChangeAspect="1"/>
          </p:cNvPicPr>
          <p:nvPr/>
        </p:nvPicPr>
        <p:blipFill>
          <a:blip r:embed="rId3"/>
          <a:stretch>
            <a:fillRect/>
          </a:stretch>
        </p:blipFill>
        <p:spPr>
          <a:xfrm>
            <a:off x="50569" y="1"/>
            <a:ext cx="922660" cy="1076324"/>
          </a:xfrm>
          <a:prstGeom prst="rect">
            <a:avLst/>
          </a:prstGeom>
        </p:spPr>
      </p:pic>
    </p:spTree>
    <p:extLst>
      <p:ext uri="{BB962C8B-B14F-4D97-AF65-F5344CB8AC3E}">
        <p14:creationId xmlns:p14="http://schemas.microsoft.com/office/powerpoint/2010/main" val="2598438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5895202-F962-1382-B72A-6F9A5D85475C}"/>
              </a:ext>
            </a:extLst>
          </p:cNvPr>
          <p:cNvPicPr>
            <a:picLocks noChangeAspect="1"/>
          </p:cNvPicPr>
          <p:nvPr/>
        </p:nvPicPr>
        <p:blipFill>
          <a:blip r:embed="rId3"/>
          <a:stretch>
            <a:fillRect/>
          </a:stretch>
        </p:blipFill>
        <p:spPr>
          <a:xfrm>
            <a:off x="9231976" y="78186"/>
            <a:ext cx="2872048" cy="919953"/>
          </a:xfrm>
          <a:prstGeom prst="rect">
            <a:avLst/>
          </a:prstGeom>
        </p:spPr>
      </p:pic>
      <p:pic>
        <p:nvPicPr>
          <p:cNvPr id="5" name="图片 4">
            <a:extLst>
              <a:ext uri="{FF2B5EF4-FFF2-40B4-BE49-F238E27FC236}">
                <a16:creationId xmlns:a16="http://schemas.microsoft.com/office/drawing/2014/main" id="{C043B05F-34C0-A719-7506-7BC6DB98FD7F}"/>
              </a:ext>
            </a:extLst>
          </p:cNvPr>
          <p:cNvPicPr>
            <a:picLocks noChangeAspect="1"/>
          </p:cNvPicPr>
          <p:nvPr/>
        </p:nvPicPr>
        <p:blipFill>
          <a:blip r:embed="rId4"/>
          <a:stretch>
            <a:fillRect/>
          </a:stretch>
        </p:blipFill>
        <p:spPr>
          <a:xfrm>
            <a:off x="50569" y="1"/>
            <a:ext cx="922660" cy="1076324"/>
          </a:xfrm>
          <a:prstGeom prst="rect">
            <a:avLst/>
          </a:prstGeom>
        </p:spPr>
      </p:pic>
      <p:sp>
        <p:nvSpPr>
          <p:cNvPr id="2" name="矩形 1">
            <a:extLst>
              <a:ext uri="{FF2B5EF4-FFF2-40B4-BE49-F238E27FC236}">
                <a16:creationId xmlns:a16="http://schemas.microsoft.com/office/drawing/2014/main" id="{B4401E3F-F504-C7DE-6BE4-77920FB83882}"/>
              </a:ext>
            </a:extLst>
          </p:cNvPr>
          <p:cNvSpPr/>
          <p:nvPr/>
        </p:nvSpPr>
        <p:spPr>
          <a:xfrm>
            <a:off x="803935" y="2183327"/>
            <a:ext cx="1919411" cy="975004"/>
          </a:xfrm>
          <a:prstGeom prst="rect">
            <a:avLst/>
          </a:prstGeom>
          <a:solidFill>
            <a:srgbClr val="FBCD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Times New Roman"/>
                <a:ea typeface="+mn-lt"/>
                <a:cs typeface="+mn-lt"/>
              </a:rPr>
              <a:t>Simplify Data</a:t>
            </a:r>
            <a:endParaRPr lang="LID4096">
              <a:solidFill>
                <a:schemeClr val="tx1"/>
              </a:solidFill>
            </a:endParaRPr>
          </a:p>
        </p:txBody>
      </p:sp>
      <p:sp>
        <p:nvSpPr>
          <p:cNvPr id="11" name="矩形 10">
            <a:extLst>
              <a:ext uri="{FF2B5EF4-FFF2-40B4-BE49-F238E27FC236}">
                <a16:creationId xmlns:a16="http://schemas.microsoft.com/office/drawing/2014/main" id="{27EE28C9-AE56-E42B-8C6C-EF25D09C40AE}"/>
              </a:ext>
            </a:extLst>
          </p:cNvPr>
          <p:cNvSpPr/>
          <p:nvPr/>
        </p:nvSpPr>
        <p:spPr>
          <a:xfrm>
            <a:off x="2889808" y="2183329"/>
            <a:ext cx="1919411" cy="97500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a:ea typeface="+mn-lt"/>
                <a:cs typeface="+mn-lt"/>
              </a:rPr>
              <a:t>P</a:t>
            </a:r>
            <a:r>
              <a:rPr lang="en-US" sz="1800">
                <a:solidFill>
                  <a:schemeClr val="tx1"/>
                </a:solidFill>
                <a:latin typeface="Times New Roman"/>
                <a:ea typeface="+mn-lt"/>
                <a:cs typeface="+mn-lt"/>
              </a:rPr>
              <a:t>reserve the essential structure</a:t>
            </a:r>
            <a:endParaRPr lang="LID4096">
              <a:solidFill>
                <a:schemeClr val="tx1"/>
              </a:solidFill>
            </a:endParaRPr>
          </a:p>
        </p:txBody>
      </p:sp>
      <p:sp>
        <p:nvSpPr>
          <p:cNvPr id="12" name="矩形 11">
            <a:extLst>
              <a:ext uri="{FF2B5EF4-FFF2-40B4-BE49-F238E27FC236}">
                <a16:creationId xmlns:a16="http://schemas.microsoft.com/office/drawing/2014/main" id="{0DCF912D-3E84-8D8F-E07D-BF6CFB9E6130}"/>
              </a:ext>
            </a:extLst>
          </p:cNvPr>
          <p:cNvSpPr/>
          <p:nvPr/>
        </p:nvSpPr>
        <p:spPr>
          <a:xfrm>
            <a:off x="4975680" y="2183327"/>
            <a:ext cx="1919411" cy="975002"/>
          </a:xfrm>
          <a:prstGeom prst="rect">
            <a:avLst/>
          </a:prstGeom>
          <a:solidFill>
            <a:srgbClr val="CCDB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Times New Roman"/>
                <a:ea typeface="+mn-lt"/>
                <a:cs typeface="+mn-lt"/>
              </a:rPr>
              <a:t>Solves  computational problem</a:t>
            </a:r>
            <a:endParaRPr lang="LID4096">
              <a:solidFill>
                <a:schemeClr val="tx1"/>
              </a:solidFill>
            </a:endParaRPr>
          </a:p>
        </p:txBody>
      </p:sp>
      <p:sp>
        <p:nvSpPr>
          <p:cNvPr id="13" name="矩形 12">
            <a:extLst>
              <a:ext uri="{FF2B5EF4-FFF2-40B4-BE49-F238E27FC236}">
                <a16:creationId xmlns:a16="http://schemas.microsoft.com/office/drawing/2014/main" id="{86FB4EA0-6F6B-09F1-62D6-8A37AE908843}"/>
              </a:ext>
            </a:extLst>
          </p:cNvPr>
          <p:cNvSpPr/>
          <p:nvPr/>
        </p:nvSpPr>
        <p:spPr>
          <a:xfrm>
            <a:off x="7061553" y="2183327"/>
            <a:ext cx="1919411" cy="975002"/>
          </a:xfrm>
          <a:prstGeom prst="rect">
            <a:avLst/>
          </a:prstGeom>
          <a:solidFill>
            <a:srgbClr val="FAE1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Times New Roman"/>
                <a:ea typeface="+mn-lt"/>
                <a:cs typeface="+mn-lt"/>
              </a:rPr>
              <a:t>Solves Overfitting</a:t>
            </a:r>
            <a:endParaRPr lang="LID4096">
              <a:solidFill>
                <a:schemeClr val="tx1"/>
              </a:solidFill>
            </a:endParaRPr>
          </a:p>
        </p:txBody>
      </p:sp>
      <p:sp>
        <p:nvSpPr>
          <p:cNvPr id="15" name="文本框 14">
            <a:extLst>
              <a:ext uri="{FF2B5EF4-FFF2-40B4-BE49-F238E27FC236}">
                <a16:creationId xmlns:a16="http://schemas.microsoft.com/office/drawing/2014/main" id="{F65E3D44-A98C-2AB9-DA29-9256AC202BB8}"/>
              </a:ext>
            </a:extLst>
          </p:cNvPr>
          <p:cNvSpPr txBox="1"/>
          <p:nvPr/>
        </p:nvSpPr>
        <p:spPr>
          <a:xfrm>
            <a:off x="1862823" y="998139"/>
            <a:ext cx="6998880" cy="646331"/>
          </a:xfrm>
          <a:prstGeom prst="rect">
            <a:avLst/>
          </a:prstGeom>
          <a:noFill/>
        </p:spPr>
        <p:txBody>
          <a:bodyPr wrap="square" rtlCol="0">
            <a:spAutoFit/>
          </a:bodyPr>
          <a:lstStyle/>
          <a:p>
            <a:r>
              <a:rPr lang="en-US" sz="3600" b="1"/>
              <a:t>Why Dimensionality Reduction?</a:t>
            </a:r>
            <a:endParaRPr lang="LID4096" sz="3600" b="1"/>
          </a:p>
        </p:txBody>
      </p:sp>
      <p:sp>
        <p:nvSpPr>
          <p:cNvPr id="16" name="矩形 15">
            <a:extLst>
              <a:ext uri="{FF2B5EF4-FFF2-40B4-BE49-F238E27FC236}">
                <a16:creationId xmlns:a16="http://schemas.microsoft.com/office/drawing/2014/main" id="{C50868B5-CEE7-D2CD-F564-72024D3EC331}"/>
              </a:ext>
            </a:extLst>
          </p:cNvPr>
          <p:cNvSpPr/>
          <p:nvPr/>
        </p:nvSpPr>
        <p:spPr>
          <a:xfrm>
            <a:off x="9147425" y="2183327"/>
            <a:ext cx="1919411" cy="97500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Times New Roman"/>
                <a:ea typeface="+mn-lt"/>
                <a:cs typeface="+mn-lt"/>
              </a:rPr>
              <a:t>Manifold Learning-A valuable tool</a:t>
            </a:r>
            <a:endParaRPr lang="LID4096">
              <a:solidFill>
                <a:schemeClr val="tx1"/>
              </a:solidFill>
            </a:endParaRPr>
          </a:p>
        </p:txBody>
      </p:sp>
      <p:pic>
        <p:nvPicPr>
          <p:cNvPr id="18" name="图片 17">
            <a:extLst>
              <a:ext uri="{FF2B5EF4-FFF2-40B4-BE49-F238E27FC236}">
                <a16:creationId xmlns:a16="http://schemas.microsoft.com/office/drawing/2014/main" id="{BC025CEC-A88B-E35A-FF0D-7CD7CB5FAA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4534" y="3645653"/>
            <a:ext cx="2521702" cy="2914083"/>
          </a:xfrm>
          <a:prstGeom prst="rect">
            <a:avLst/>
          </a:prstGeom>
        </p:spPr>
      </p:pic>
    </p:spTree>
    <p:extLst>
      <p:ext uri="{BB962C8B-B14F-4D97-AF65-F5344CB8AC3E}">
        <p14:creationId xmlns:p14="http://schemas.microsoft.com/office/powerpoint/2010/main" val="101162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5895202-F962-1382-B72A-6F9A5D85475C}"/>
              </a:ext>
            </a:extLst>
          </p:cNvPr>
          <p:cNvPicPr>
            <a:picLocks noChangeAspect="1"/>
          </p:cNvPicPr>
          <p:nvPr/>
        </p:nvPicPr>
        <p:blipFill>
          <a:blip r:embed="rId3"/>
          <a:stretch>
            <a:fillRect/>
          </a:stretch>
        </p:blipFill>
        <p:spPr>
          <a:xfrm>
            <a:off x="9231976" y="78186"/>
            <a:ext cx="2872048" cy="919953"/>
          </a:xfrm>
          <a:prstGeom prst="rect">
            <a:avLst/>
          </a:prstGeom>
        </p:spPr>
      </p:pic>
      <p:sp>
        <p:nvSpPr>
          <p:cNvPr id="7" name="Rectangle 6">
            <a:extLst>
              <a:ext uri="{FF2B5EF4-FFF2-40B4-BE49-F238E27FC236}">
                <a16:creationId xmlns:a16="http://schemas.microsoft.com/office/drawing/2014/main" id="{51ADCF41-FCCA-D156-F739-F731149EC664}"/>
              </a:ext>
            </a:extLst>
          </p:cNvPr>
          <p:cNvSpPr/>
          <p:nvPr/>
        </p:nvSpPr>
        <p:spPr>
          <a:xfrm>
            <a:off x="-1" y="1179443"/>
            <a:ext cx="12205252" cy="119269"/>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8DBA2F2-D2D2-ACE2-059A-1F4873A4FB73}"/>
              </a:ext>
            </a:extLst>
          </p:cNvPr>
          <p:cNvSpPr txBox="1"/>
          <p:nvPr/>
        </p:nvSpPr>
        <p:spPr>
          <a:xfrm>
            <a:off x="238539" y="162338"/>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latin typeface="Times New Roman"/>
                <a:ea typeface="等线"/>
                <a:cs typeface="Times New Roman"/>
              </a:rPr>
              <a:t>Dataset </a:t>
            </a:r>
            <a:endParaRPr lang="en-US" sz="4800" b="1">
              <a:latin typeface="Times New Roman"/>
              <a:cs typeface="Times New Roman"/>
            </a:endParaRPr>
          </a:p>
        </p:txBody>
      </p:sp>
      <p:pic>
        <p:nvPicPr>
          <p:cNvPr id="10" name="Picture 9" descr="A collage of a person&amp;#39;s face&#10;&#10;Description automatically generated">
            <a:extLst>
              <a:ext uri="{FF2B5EF4-FFF2-40B4-BE49-F238E27FC236}">
                <a16:creationId xmlns:a16="http://schemas.microsoft.com/office/drawing/2014/main" id="{609EC445-D2C3-0E53-EFED-A07CCF826CF3}"/>
              </a:ext>
            </a:extLst>
          </p:cNvPr>
          <p:cNvPicPr>
            <a:picLocks noChangeAspect="1"/>
          </p:cNvPicPr>
          <p:nvPr/>
        </p:nvPicPr>
        <p:blipFill>
          <a:blip r:embed="rId4"/>
          <a:stretch>
            <a:fillRect/>
          </a:stretch>
        </p:blipFill>
        <p:spPr>
          <a:xfrm>
            <a:off x="2653061" y="3427880"/>
            <a:ext cx="6888520" cy="2401093"/>
          </a:xfrm>
          <a:prstGeom prst="rect">
            <a:avLst/>
          </a:prstGeom>
        </p:spPr>
      </p:pic>
      <p:sp>
        <p:nvSpPr>
          <p:cNvPr id="2" name="矩形 1">
            <a:extLst>
              <a:ext uri="{FF2B5EF4-FFF2-40B4-BE49-F238E27FC236}">
                <a16:creationId xmlns:a16="http://schemas.microsoft.com/office/drawing/2014/main" id="{5CE972F5-554C-B99A-01FA-92F59311ACB5}"/>
              </a:ext>
            </a:extLst>
          </p:cNvPr>
          <p:cNvSpPr/>
          <p:nvPr/>
        </p:nvSpPr>
        <p:spPr>
          <a:xfrm>
            <a:off x="704850" y="1492135"/>
            <a:ext cx="3380739" cy="1613973"/>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1800">
                <a:solidFill>
                  <a:schemeClr val="tx1"/>
                </a:solidFill>
                <a:latin typeface="Times New Roman"/>
                <a:ea typeface="+mn-lt"/>
                <a:cs typeface="+mn-lt"/>
              </a:rPr>
              <a:t>33 images of the same individual captured from various angles</a:t>
            </a:r>
            <a:endParaRPr lang="en-US" sz="1800">
              <a:solidFill>
                <a:schemeClr val="tx1"/>
              </a:solidFill>
              <a:latin typeface="Times New Roman"/>
              <a:ea typeface="等线"/>
              <a:cs typeface="Times New Roman"/>
            </a:endParaRPr>
          </a:p>
        </p:txBody>
      </p:sp>
      <p:sp>
        <p:nvSpPr>
          <p:cNvPr id="3" name="矩形 2">
            <a:extLst>
              <a:ext uri="{FF2B5EF4-FFF2-40B4-BE49-F238E27FC236}">
                <a16:creationId xmlns:a16="http://schemas.microsoft.com/office/drawing/2014/main" id="{D485C2B0-194F-CF1A-6CEB-7555EB0018B0}"/>
              </a:ext>
            </a:extLst>
          </p:cNvPr>
          <p:cNvSpPr/>
          <p:nvPr/>
        </p:nvSpPr>
        <p:spPr>
          <a:xfrm>
            <a:off x="4283801" y="1492136"/>
            <a:ext cx="3380739" cy="1613973"/>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1800">
                <a:solidFill>
                  <a:schemeClr val="tx1"/>
                </a:solidFill>
                <a:latin typeface="Times New Roman"/>
                <a:ea typeface="+mn-lt"/>
                <a:cs typeface="+mn-lt"/>
              </a:rPr>
              <a:t>The dataset, denoted as </a:t>
            </a:r>
            <a:r>
              <a:rPr lang="en-US" sz="1800" i="1">
                <a:solidFill>
                  <a:schemeClr val="tx1"/>
                </a:solidFill>
                <a:latin typeface="Times New Roman"/>
                <a:ea typeface="+mn-lt"/>
                <a:cs typeface="+mn-lt"/>
              </a:rPr>
              <a:t>Y </a:t>
            </a:r>
            <a:r>
              <a:rPr lang="en-US" sz="1800">
                <a:solidFill>
                  <a:schemeClr val="tx1"/>
                </a:solidFill>
                <a:latin typeface="Times New Roman"/>
                <a:ea typeface="+mn-lt"/>
                <a:cs typeface="+mn-lt"/>
              </a:rPr>
              <a:t>and represented by a three-dimensional matrix of size 112x92x33</a:t>
            </a:r>
          </a:p>
        </p:txBody>
      </p:sp>
      <p:sp>
        <p:nvSpPr>
          <p:cNvPr id="5" name="矩形 4">
            <a:extLst>
              <a:ext uri="{FF2B5EF4-FFF2-40B4-BE49-F238E27FC236}">
                <a16:creationId xmlns:a16="http://schemas.microsoft.com/office/drawing/2014/main" id="{D18AF5BA-023E-B36B-0D31-15315885313B}"/>
              </a:ext>
            </a:extLst>
          </p:cNvPr>
          <p:cNvSpPr/>
          <p:nvPr/>
        </p:nvSpPr>
        <p:spPr>
          <a:xfrm>
            <a:off x="7862752" y="1492135"/>
            <a:ext cx="3380739" cy="1613972"/>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1800">
                <a:solidFill>
                  <a:schemeClr val="tx1"/>
                </a:solidFill>
                <a:latin typeface="Times New Roman"/>
                <a:ea typeface="等线"/>
                <a:cs typeface="Times New Roman"/>
              </a:rPr>
              <a:t>Order feature: right -&gt; left -&gt; right; smooth</a:t>
            </a:r>
            <a:r>
              <a:rPr lang="en-US" sz="1800">
                <a:solidFill>
                  <a:schemeClr val="tx1"/>
                </a:solidFill>
                <a:latin typeface="Times New Roman"/>
                <a:ea typeface="+mn-lt"/>
                <a:cs typeface="+mn-lt"/>
              </a:rPr>
              <a:t> transition,  but not follow a single direction change, pose challenges</a:t>
            </a:r>
          </a:p>
        </p:txBody>
      </p:sp>
      <p:sp>
        <p:nvSpPr>
          <p:cNvPr id="6" name="文本框 5">
            <a:extLst>
              <a:ext uri="{FF2B5EF4-FFF2-40B4-BE49-F238E27FC236}">
                <a16:creationId xmlns:a16="http://schemas.microsoft.com/office/drawing/2014/main" id="{565224CB-9A5A-4C0B-C8F7-C8802D6968E7}"/>
              </a:ext>
            </a:extLst>
          </p:cNvPr>
          <p:cNvSpPr txBox="1"/>
          <p:nvPr/>
        </p:nvSpPr>
        <p:spPr>
          <a:xfrm>
            <a:off x="-1489" y="6026240"/>
            <a:ext cx="12555246" cy="461665"/>
          </a:xfrm>
          <a:prstGeom prst="rect">
            <a:avLst/>
          </a:prstGeom>
          <a:noFill/>
        </p:spPr>
        <p:txBody>
          <a:bodyPr wrap="square" lIns="91440" tIns="45720" rIns="91440" bIns="45720" rtlCol="0" anchor="t">
            <a:spAutoFit/>
          </a:bodyPr>
          <a:lstStyle/>
          <a:p>
            <a:r>
              <a:rPr lang="en-US" sz="2400">
                <a:latin typeface="Times New Roman"/>
                <a:ea typeface="+mn-lt"/>
                <a:cs typeface="+mn-lt"/>
              </a:rPr>
              <a:t>Used six manifold learning methods: </a:t>
            </a:r>
            <a:r>
              <a:rPr lang="en-US" sz="2400" b="1">
                <a:latin typeface="Times New Roman"/>
                <a:ea typeface="+mn-lt"/>
                <a:cs typeface="+mn-lt"/>
              </a:rPr>
              <a:t>Diffusion map, MDS, </a:t>
            </a:r>
            <a:r>
              <a:rPr lang="en-US" sz="2400" b="1">
                <a:latin typeface="Times New Roman"/>
                <a:ea typeface="+mn-lt"/>
                <a:cs typeface="Times New Roman"/>
              </a:rPr>
              <a:t>LSTA, t-SNE, ISOMAP</a:t>
            </a:r>
            <a:r>
              <a:rPr lang="en-US" sz="2400" b="1">
                <a:latin typeface="Times New Roman"/>
                <a:ea typeface="+mn-lt"/>
                <a:cs typeface="+mn-lt"/>
              </a:rPr>
              <a:t>, </a:t>
            </a:r>
            <a:r>
              <a:rPr lang="en-US" sz="2400" b="1">
                <a:latin typeface="Times New Roman"/>
                <a:ea typeface="+mn-lt"/>
                <a:cs typeface="Times New Roman"/>
              </a:rPr>
              <a:t>and </a:t>
            </a:r>
            <a:r>
              <a:rPr lang="en-US" sz="2400" b="1">
                <a:latin typeface="Times New Roman"/>
                <a:ea typeface="+mn-lt"/>
                <a:cs typeface="+mn-lt"/>
              </a:rPr>
              <a:t>LLE </a:t>
            </a:r>
            <a:endParaRPr lang="en-US" sz="2400" b="1">
              <a:latin typeface="Times New Roman"/>
              <a:ea typeface="等线"/>
              <a:cs typeface="Times New Roman"/>
            </a:endParaRPr>
          </a:p>
        </p:txBody>
      </p:sp>
    </p:spTree>
    <p:extLst>
      <p:ext uri="{BB962C8B-B14F-4D97-AF65-F5344CB8AC3E}">
        <p14:creationId xmlns:p14="http://schemas.microsoft.com/office/powerpoint/2010/main" val="2033351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D28B4-F445-BAA1-D612-289F6400C5D5}"/>
              </a:ext>
            </a:extLst>
          </p:cNvPr>
          <p:cNvSpPr>
            <a:spLocks noGrp="1"/>
          </p:cNvSpPr>
          <p:nvPr>
            <p:ph type="ctrTitle"/>
          </p:nvPr>
        </p:nvSpPr>
        <p:spPr/>
        <p:txBody>
          <a:bodyPr/>
          <a:lstStyle/>
          <a:p>
            <a:r>
              <a:rPr lang="en-US" altLang="zh-CN" b="1">
                <a:latin typeface="Times New Roman"/>
                <a:ea typeface="等线 Light"/>
                <a:cs typeface="Times New Roman"/>
              </a:rPr>
              <a:t>Methods and Results</a:t>
            </a:r>
            <a:endParaRPr lang="zh-CN" altLang="en-US" b="1">
              <a:latin typeface="Times New Roman"/>
              <a:ea typeface="等线 Light"/>
              <a:cs typeface="Times New Roman"/>
            </a:endParaRPr>
          </a:p>
        </p:txBody>
      </p:sp>
      <p:pic>
        <p:nvPicPr>
          <p:cNvPr id="4" name="图片 3">
            <a:extLst>
              <a:ext uri="{FF2B5EF4-FFF2-40B4-BE49-F238E27FC236}">
                <a16:creationId xmlns:a16="http://schemas.microsoft.com/office/drawing/2014/main" id="{392D3706-F731-F826-D4CD-8EB71C07EB9C}"/>
              </a:ext>
            </a:extLst>
          </p:cNvPr>
          <p:cNvPicPr>
            <a:picLocks noChangeAspect="1"/>
          </p:cNvPicPr>
          <p:nvPr/>
        </p:nvPicPr>
        <p:blipFill>
          <a:blip r:embed="rId3"/>
          <a:stretch>
            <a:fillRect/>
          </a:stretch>
        </p:blipFill>
        <p:spPr>
          <a:xfrm>
            <a:off x="9231976" y="78186"/>
            <a:ext cx="2872048" cy="919953"/>
          </a:xfrm>
          <a:prstGeom prst="rect">
            <a:avLst/>
          </a:prstGeom>
        </p:spPr>
      </p:pic>
      <p:pic>
        <p:nvPicPr>
          <p:cNvPr id="5" name="图片 4">
            <a:extLst>
              <a:ext uri="{FF2B5EF4-FFF2-40B4-BE49-F238E27FC236}">
                <a16:creationId xmlns:a16="http://schemas.microsoft.com/office/drawing/2014/main" id="{24447A1F-14E8-C356-38BD-AF6A976B6291}"/>
              </a:ext>
            </a:extLst>
          </p:cNvPr>
          <p:cNvPicPr>
            <a:picLocks noChangeAspect="1"/>
          </p:cNvPicPr>
          <p:nvPr/>
        </p:nvPicPr>
        <p:blipFill>
          <a:blip r:embed="rId4"/>
          <a:stretch>
            <a:fillRect/>
          </a:stretch>
        </p:blipFill>
        <p:spPr>
          <a:xfrm>
            <a:off x="50569" y="1"/>
            <a:ext cx="922660" cy="1076324"/>
          </a:xfrm>
          <a:prstGeom prst="rect">
            <a:avLst/>
          </a:prstGeom>
        </p:spPr>
      </p:pic>
    </p:spTree>
    <p:extLst>
      <p:ext uri="{BB962C8B-B14F-4D97-AF65-F5344CB8AC3E}">
        <p14:creationId xmlns:p14="http://schemas.microsoft.com/office/powerpoint/2010/main" val="1552566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5895202-F962-1382-B72A-6F9A5D85475C}"/>
              </a:ext>
            </a:extLst>
          </p:cNvPr>
          <p:cNvPicPr>
            <a:picLocks noChangeAspect="1"/>
          </p:cNvPicPr>
          <p:nvPr/>
        </p:nvPicPr>
        <p:blipFill>
          <a:blip r:embed="rId3"/>
          <a:stretch>
            <a:fillRect/>
          </a:stretch>
        </p:blipFill>
        <p:spPr>
          <a:xfrm>
            <a:off x="9231976" y="78186"/>
            <a:ext cx="2872048" cy="919953"/>
          </a:xfrm>
          <a:prstGeom prst="rect">
            <a:avLst/>
          </a:prstGeom>
        </p:spPr>
      </p:pic>
      <p:sp>
        <p:nvSpPr>
          <p:cNvPr id="7" name="Rectangle 6">
            <a:extLst>
              <a:ext uri="{FF2B5EF4-FFF2-40B4-BE49-F238E27FC236}">
                <a16:creationId xmlns:a16="http://schemas.microsoft.com/office/drawing/2014/main" id="{51ADCF41-FCCA-D156-F739-F731149EC664}"/>
              </a:ext>
            </a:extLst>
          </p:cNvPr>
          <p:cNvSpPr/>
          <p:nvPr/>
        </p:nvSpPr>
        <p:spPr>
          <a:xfrm>
            <a:off x="-1" y="1179443"/>
            <a:ext cx="12205252" cy="119269"/>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8DBA2F2-D2D2-ACE2-059A-1F4873A4FB73}"/>
              </a:ext>
            </a:extLst>
          </p:cNvPr>
          <p:cNvSpPr txBox="1"/>
          <p:nvPr/>
        </p:nvSpPr>
        <p:spPr>
          <a:xfrm>
            <a:off x="238539" y="101028"/>
            <a:ext cx="496788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latin typeface="Times New Roman"/>
                <a:ea typeface="等线"/>
                <a:cs typeface="Times New Roman"/>
              </a:rPr>
              <a:t>Diffusion map </a:t>
            </a:r>
            <a:endParaRPr lang="en-US" sz="4800" b="1">
              <a:latin typeface="Times New Roman"/>
              <a:cs typeface="Times New Roman"/>
            </a:endParaRPr>
          </a:p>
        </p:txBody>
      </p:sp>
      <p:sp>
        <p:nvSpPr>
          <p:cNvPr id="9" name="TextBox 8">
            <a:extLst>
              <a:ext uri="{FF2B5EF4-FFF2-40B4-BE49-F238E27FC236}">
                <a16:creationId xmlns:a16="http://schemas.microsoft.com/office/drawing/2014/main" id="{F2AE0BEA-13D9-ECBF-BE82-AC6B49DCEBD6}"/>
              </a:ext>
            </a:extLst>
          </p:cNvPr>
          <p:cNvSpPr txBox="1"/>
          <p:nvPr/>
        </p:nvSpPr>
        <p:spPr>
          <a:xfrm>
            <a:off x="238539" y="1371600"/>
            <a:ext cx="11648660" cy="33499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n-US" sz="2400">
              <a:latin typeface="Times New Roman"/>
              <a:ea typeface="等线"/>
              <a:cs typeface="Times New Roman"/>
            </a:endParaRPr>
          </a:p>
          <a:p>
            <a:pPr marL="914400" lvl="1" indent="-457200">
              <a:lnSpc>
                <a:spcPct val="150000"/>
              </a:lnSpc>
              <a:buFont typeface="Courier New"/>
              <a:buChar char="o"/>
            </a:pPr>
            <a:endParaRPr lang="en-US" sz="2400">
              <a:latin typeface="Times New Roman"/>
              <a:ea typeface="等线"/>
              <a:cs typeface="Times New Roman"/>
            </a:endParaRPr>
          </a:p>
          <a:p>
            <a:pPr marL="914400" lvl="1" indent="-457200">
              <a:lnSpc>
                <a:spcPct val="150000"/>
              </a:lnSpc>
              <a:buFont typeface="Courier New"/>
              <a:buChar char="o"/>
            </a:pPr>
            <a:endParaRPr lang="en-US" sz="2400">
              <a:latin typeface="Times New Roman"/>
              <a:ea typeface="等线"/>
              <a:cs typeface="Times New Roman"/>
            </a:endParaRPr>
          </a:p>
          <a:p>
            <a:pPr marL="457200" indent="-457200">
              <a:lnSpc>
                <a:spcPct val="150000"/>
              </a:lnSpc>
              <a:buFont typeface="Arial"/>
              <a:buChar char="•"/>
            </a:pPr>
            <a:endParaRPr lang="en-US" sz="2400">
              <a:latin typeface="Times New Roman"/>
              <a:ea typeface="等线"/>
              <a:cs typeface="Times New Roman"/>
            </a:endParaRPr>
          </a:p>
          <a:p>
            <a:pPr marL="457200" indent="-457200">
              <a:lnSpc>
                <a:spcPct val="150000"/>
              </a:lnSpc>
              <a:buFont typeface="Arial"/>
              <a:buChar char="•"/>
            </a:pPr>
            <a:endParaRPr lang="en-US" sz="2400">
              <a:latin typeface="Times New Roman"/>
              <a:ea typeface="等线"/>
              <a:cs typeface="Times New Roman"/>
            </a:endParaRPr>
          </a:p>
          <a:p>
            <a:pPr marL="457200" indent="-457200">
              <a:lnSpc>
                <a:spcPct val="150000"/>
              </a:lnSpc>
              <a:buFont typeface="Arial"/>
              <a:buChar char="•"/>
            </a:pPr>
            <a:endParaRPr lang="en-US" sz="2400">
              <a:latin typeface="Times New Roman"/>
              <a:ea typeface="等线"/>
              <a:cs typeface="Times New Roman"/>
            </a:endParaRPr>
          </a:p>
        </p:txBody>
      </p:sp>
      <p:sp>
        <p:nvSpPr>
          <p:cNvPr id="2" name="TextBox 1">
            <a:extLst>
              <a:ext uri="{FF2B5EF4-FFF2-40B4-BE49-F238E27FC236}">
                <a16:creationId xmlns:a16="http://schemas.microsoft.com/office/drawing/2014/main" id="{33D35BA3-3A90-8E25-03D8-8675BAB0021E}"/>
              </a:ext>
            </a:extLst>
          </p:cNvPr>
          <p:cNvSpPr txBox="1"/>
          <p:nvPr/>
        </p:nvSpPr>
        <p:spPr>
          <a:xfrm>
            <a:off x="148892" y="1298712"/>
            <a:ext cx="7245925"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n-US">
              <a:ea typeface="等线" panose="020F0502020204030204"/>
            </a:endParaRPr>
          </a:p>
          <a:p>
            <a:pPr marL="914400" lvl="1" indent="-457200">
              <a:buFont typeface="Courier New,monospace"/>
              <a:buChar char="o"/>
            </a:pPr>
            <a:r>
              <a:rPr lang="en-US" sz="2400">
                <a:latin typeface="Times New Roman"/>
                <a:cs typeface="Arial"/>
              </a:rPr>
              <a:t>Discern the low-dimensional structure by leveraging diffusion distances as a metric.​</a:t>
            </a:r>
          </a:p>
          <a:p>
            <a:pPr marL="914400" lvl="1" indent="-457200">
              <a:buFont typeface="Courier New,monospace"/>
              <a:buChar char="o"/>
            </a:pPr>
            <a:endParaRPr lang="en-US" sz="2400">
              <a:latin typeface="Times New Roman"/>
              <a:cs typeface="Arial"/>
            </a:endParaRPr>
          </a:p>
          <a:p>
            <a:pPr marL="914400" lvl="1" indent="-457200">
              <a:buFont typeface="Courier New,monospace"/>
              <a:buChar char="o"/>
            </a:pPr>
            <a:r>
              <a:rPr lang="en-US" sz="2400">
                <a:latin typeface="Times New Roman"/>
                <a:cs typeface="Arial"/>
              </a:rPr>
              <a:t>Euclidean distance amongst the diffusion coordinates is an effective approximation of the diffusion distance.​</a:t>
            </a:r>
          </a:p>
          <a:p>
            <a:pPr marL="914400" lvl="1" indent="-457200">
              <a:buFont typeface="Courier New,monospace"/>
              <a:buChar char="o"/>
            </a:pPr>
            <a:endParaRPr lang="en-US" sz="2400">
              <a:latin typeface="Times New Roman"/>
              <a:cs typeface="Arial"/>
            </a:endParaRPr>
          </a:p>
          <a:p>
            <a:pPr marL="914400" lvl="1" indent="-457200">
              <a:buFont typeface="Courier New,monospace"/>
              <a:buChar char="o"/>
            </a:pPr>
            <a:r>
              <a:rPr lang="en-US" sz="2400">
                <a:latin typeface="Times New Roman"/>
                <a:cs typeface="Arial"/>
              </a:rPr>
              <a:t>The diffusion distance can be calculated using the eigenvectors. It is sufficient to use only the first k eigenvectors and eigenvalues to achieve dimensionality reduction.</a:t>
            </a:r>
          </a:p>
        </p:txBody>
      </p:sp>
      <p:pic>
        <p:nvPicPr>
          <p:cNvPr id="3" name="Picture 2" descr="Diffusion map - Wikipedia">
            <a:extLst>
              <a:ext uri="{FF2B5EF4-FFF2-40B4-BE49-F238E27FC236}">
                <a16:creationId xmlns:a16="http://schemas.microsoft.com/office/drawing/2014/main" id="{42A80B74-630B-DCF6-D7F3-6A7CA9425C6C}"/>
              </a:ext>
            </a:extLst>
          </p:cNvPr>
          <p:cNvPicPr>
            <a:picLocks noChangeAspect="1"/>
          </p:cNvPicPr>
          <p:nvPr/>
        </p:nvPicPr>
        <p:blipFill>
          <a:blip r:embed="rId4"/>
          <a:stretch>
            <a:fillRect/>
          </a:stretch>
        </p:blipFill>
        <p:spPr>
          <a:xfrm>
            <a:off x="7756599" y="1722991"/>
            <a:ext cx="2696995" cy="4384324"/>
          </a:xfrm>
          <a:prstGeom prst="rect">
            <a:avLst/>
          </a:prstGeom>
        </p:spPr>
      </p:pic>
      <p:sp>
        <p:nvSpPr>
          <p:cNvPr id="10" name="TextBox 9">
            <a:extLst>
              <a:ext uri="{FF2B5EF4-FFF2-40B4-BE49-F238E27FC236}">
                <a16:creationId xmlns:a16="http://schemas.microsoft.com/office/drawing/2014/main" id="{F984F57A-5AD9-9D2A-3AEB-FFC2ECC17C7A}"/>
              </a:ext>
            </a:extLst>
          </p:cNvPr>
          <p:cNvSpPr txBox="1"/>
          <p:nvPr/>
        </p:nvSpPr>
        <p:spPr>
          <a:xfrm>
            <a:off x="8267700" y="6313504"/>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hlinkClick r:id="rId5"/>
              </a:rPr>
              <a:t>Courtesy: Diffusion map - Wikipedia</a:t>
            </a:r>
            <a:endParaRPr lang="en-US" sz="1100"/>
          </a:p>
        </p:txBody>
      </p:sp>
    </p:spTree>
    <p:extLst>
      <p:ext uri="{BB962C8B-B14F-4D97-AF65-F5344CB8AC3E}">
        <p14:creationId xmlns:p14="http://schemas.microsoft.com/office/powerpoint/2010/main" val="4157917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5895202-F962-1382-B72A-6F9A5D85475C}"/>
              </a:ext>
            </a:extLst>
          </p:cNvPr>
          <p:cNvPicPr>
            <a:picLocks noChangeAspect="1"/>
          </p:cNvPicPr>
          <p:nvPr/>
        </p:nvPicPr>
        <p:blipFill>
          <a:blip r:embed="rId3"/>
          <a:stretch>
            <a:fillRect/>
          </a:stretch>
        </p:blipFill>
        <p:spPr>
          <a:xfrm>
            <a:off x="9231976" y="78186"/>
            <a:ext cx="2872048" cy="919953"/>
          </a:xfrm>
          <a:prstGeom prst="rect">
            <a:avLst/>
          </a:prstGeom>
        </p:spPr>
      </p:pic>
      <p:sp>
        <p:nvSpPr>
          <p:cNvPr id="7" name="Rectangle 6">
            <a:extLst>
              <a:ext uri="{FF2B5EF4-FFF2-40B4-BE49-F238E27FC236}">
                <a16:creationId xmlns:a16="http://schemas.microsoft.com/office/drawing/2014/main" id="{51ADCF41-FCCA-D156-F739-F731149EC664}"/>
              </a:ext>
            </a:extLst>
          </p:cNvPr>
          <p:cNvSpPr/>
          <p:nvPr/>
        </p:nvSpPr>
        <p:spPr>
          <a:xfrm>
            <a:off x="-1" y="1179443"/>
            <a:ext cx="12205252" cy="119269"/>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2AE0BEA-13D9-ECBF-BE82-AC6B49DCEBD6}"/>
              </a:ext>
            </a:extLst>
          </p:cNvPr>
          <p:cNvSpPr txBox="1"/>
          <p:nvPr/>
        </p:nvSpPr>
        <p:spPr>
          <a:xfrm>
            <a:off x="238539" y="1371600"/>
            <a:ext cx="11648660" cy="5011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Courier New"/>
              <a:buChar char="o"/>
            </a:pPr>
            <a:r>
              <a:rPr lang="en-US" sz="2400">
                <a:latin typeface="Times New Roman"/>
                <a:ea typeface="+mn-lt"/>
                <a:cs typeface="Times New Roman"/>
              </a:rPr>
              <a:t>Exhibit a smooth transition in angles</a:t>
            </a:r>
            <a:endParaRPr lang="en-US">
              <a:latin typeface="等线" panose="020F0502020204030204"/>
              <a:ea typeface="+mn-lt"/>
              <a:cs typeface="Times New Roman"/>
            </a:endParaRPr>
          </a:p>
          <a:p>
            <a:pPr marL="342900" indent="-342900">
              <a:lnSpc>
                <a:spcPct val="150000"/>
              </a:lnSpc>
              <a:buFont typeface="Courier New"/>
              <a:buChar char="o"/>
            </a:pPr>
            <a:r>
              <a:rPr lang="en-US" sz="2400">
                <a:latin typeface="Times New Roman"/>
                <a:ea typeface="+mn-lt"/>
                <a:cs typeface="Times New Roman"/>
              </a:rPr>
              <a:t>Certain discrepancies are evident: some highly similar images not correctly placed; faces turning to left are at the end </a:t>
            </a:r>
            <a:endParaRPr lang="en-US">
              <a:ea typeface="等线" panose="020F0502020204030204"/>
            </a:endParaRPr>
          </a:p>
          <a:p>
            <a:pPr lvl="1">
              <a:lnSpc>
                <a:spcPct val="150000"/>
              </a:lnSpc>
            </a:pPr>
            <a:endParaRPr lang="en-US" sz="2400">
              <a:latin typeface="Times New Roman"/>
              <a:ea typeface="等线"/>
              <a:cs typeface="Times New Roman"/>
            </a:endParaRPr>
          </a:p>
          <a:p>
            <a:pPr marL="914400" lvl="1" indent="-457200">
              <a:lnSpc>
                <a:spcPct val="150000"/>
              </a:lnSpc>
              <a:buFont typeface="Courier New"/>
              <a:buChar char="o"/>
            </a:pPr>
            <a:endParaRPr lang="en-US" sz="2400">
              <a:latin typeface="Times New Roman"/>
              <a:ea typeface="等线"/>
              <a:cs typeface="Times New Roman"/>
            </a:endParaRPr>
          </a:p>
          <a:p>
            <a:pPr marL="914400" lvl="1" indent="-457200">
              <a:lnSpc>
                <a:spcPct val="150000"/>
              </a:lnSpc>
              <a:buFont typeface="Courier New"/>
              <a:buChar char="o"/>
            </a:pPr>
            <a:endParaRPr lang="en-US" sz="2400">
              <a:latin typeface="Times New Roman"/>
              <a:ea typeface="等线"/>
              <a:cs typeface="Times New Roman"/>
            </a:endParaRPr>
          </a:p>
          <a:p>
            <a:pPr marL="457200" indent="-457200">
              <a:lnSpc>
                <a:spcPct val="150000"/>
              </a:lnSpc>
              <a:buFont typeface="Courier New"/>
              <a:buChar char="o"/>
            </a:pPr>
            <a:endParaRPr lang="en-US" sz="2400">
              <a:latin typeface="Times New Roman"/>
              <a:ea typeface="等线"/>
              <a:cs typeface="Times New Roman"/>
            </a:endParaRPr>
          </a:p>
          <a:p>
            <a:pPr marL="457200" indent="-457200">
              <a:lnSpc>
                <a:spcPct val="150000"/>
              </a:lnSpc>
              <a:buFont typeface="Courier New"/>
              <a:buChar char="o"/>
            </a:pPr>
            <a:endParaRPr lang="en-US" sz="2400">
              <a:latin typeface="Times New Roman"/>
              <a:ea typeface="等线"/>
              <a:cs typeface="Times New Roman"/>
            </a:endParaRPr>
          </a:p>
          <a:p>
            <a:pPr marL="457200" indent="-457200">
              <a:lnSpc>
                <a:spcPct val="150000"/>
              </a:lnSpc>
              <a:buFont typeface="Courier New"/>
              <a:buChar char="o"/>
            </a:pPr>
            <a:endParaRPr lang="en-US" sz="2400">
              <a:latin typeface="Times New Roman"/>
              <a:ea typeface="等线"/>
              <a:cs typeface="Times New Roman"/>
            </a:endParaRPr>
          </a:p>
        </p:txBody>
      </p:sp>
      <p:pic>
        <p:nvPicPr>
          <p:cNvPr id="2" name="Picture 1" descr="A collage of a person&amp;#39;s face&#10;&#10;Description automatically generated">
            <a:extLst>
              <a:ext uri="{FF2B5EF4-FFF2-40B4-BE49-F238E27FC236}">
                <a16:creationId xmlns:a16="http://schemas.microsoft.com/office/drawing/2014/main" id="{694055DF-C028-09A3-45FE-1EFF905C7D41}"/>
              </a:ext>
            </a:extLst>
          </p:cNvPr>
          <p:cNvPicPr>
            <a:picLocks noChangeAspect="1"/>
          </p:cNvPicPr>
          <p:nvPr/>
        </p:nvPicPr>
        <p:blipFill>
          <a:blip r:embed="rId4"/>
          <a:stretch>
            <a:fillRect/>
          </a:stretch>
        </p:blipFill>
        <p:spPr>
          <a:xfrm>
            <a:off x="1114442" y="3017754"/>
            <a:ext cx="9973581" cy="3621728"/>
          </a:xfrm>
          <a:prstGeom prst="rect">
            <a:avLst/>
          </a:prstGeom>
        </p:spPr>
      </p:pic>
      <p:sp>
        <p:nvSpPr>
          <p:cNvPr id="5" name="TextBox 4">
            <a:extLst>
              <a:ext uri="{FF2B5EF4-FFF2-40B4-BE49-F238E27FC236}">
                <a16:creationId xmlns:a16="http://schemas.microsoft.com/office/drawing/2014/main" id="{57F3E93C-5CC7-72C0-B2D7-02A61D90F46C}"/>
              </a:ext>
            </a:extLst>
          </p:cNvPr>
          <p:cNvSpPr txBox="1"/>
          <p:nvPr/>
        </p:nvSpPr>
        <p:spPr>
          <a:xfrm>
            <a:off x="238539" y="92270"/>
            <a:ext cx="715754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latin typeface="Times New Roman"/>
                <a:ea typeface="等线"/>
                <a:cs typeface="Times New Roman"/>
              </a:rPr>
              <a:t>Diffusion map - results</a:t>
            </a:r>
            <a:endParaRPr lang="en-US" sz="4800" b="1">
              <a:latin typeface="Times New Roman"/>
              <a:cs typeface="Times New Roman"/>
            </a:endParaRPr>
          </a:p>
        </p:txBody>
      </p:sp>
    </p:spTree>
    <p:extLst>
      <p:ext uri="{BB962C8B-B14F-4D97-AF65-F5344CB8AC3E}">
        <p14:creationId xmlns:p14="http://schemas.microsoft.com/office/powerpoint/2010/main" val="1948880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5895202-F962-1382-B72A-6F9A5D85475C}"/>
              </a:ext>
            </a:extLst>
          </p:cNvPr>
          <p:cNvPicPr>
            <a:picLocks noChangeAspect="1"/>
          </p:cNvPicPr>
          <p:nvPr/>
        </p:nvPicPr>
        <p:blipFill>
          <a:blip r:embed="rId3"/>
          <a:stretch>
            <a:fillRect/>
          </a:stretch>
        </p:blipFill>
        <p:spPr>
          <a:xfrm>
            <a:off x="9231976" y="78186"/>
            <a:ext cx="2872048" cy="919953"/>
          </a:xfrm>
          <a:prstGeom prst="rect">
            <a:avLst/>
          </a:prstGeom>
        </p:spPr>
      </p:pic>
      <p:sp>
        <p:nvSpPr>
          <p:cNvPr id="7" name="Rectangle 6">
            <a:extLst>
              <a:ext uri="{FF2B5EF4-FFF2-40B4-BE49-F238E27FC236}">
                <a16:creationId xmlns:a16="http://schemas.microsoft.com/office/drawing/2014/main" id="{51ADCF41-FCCA-D156-F739-F731149EC664}"/>
              </a:ext>
            </a:extLst>
          </p:cNvPr>
          <p:cNvSpPr/>
          <p:nvPr/>
        </p:nvSpPr>
        <p:spPr>
          <a:xfrm>
            <a:off x="-1" y="1179443"/>
            <a:ext cx="12205252" cy="119269"/>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8DBA2F2-D2D2-ACE2-059A-1F4873A4FB73}"/>
              </a:ext>
            </a:extLst>
          </p:cNvPr>
          <p:cNvSpPr txBox="1"/>
          <p:nvPr/>
        </p:nvSpPr>
        <p:spPr>
          <a:xfrm>
            <a:off x="238539" y="162338"/>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latin typeface="Times New Roman"/>
                <a:ea typeface="等线"/>
                <a:cs typeface="Times New Roman"/>
              </a:rPr>
              <a:t>MDS</a:t>
            </a:r>
            <a:endParaRPr lang="en-US" sz="4800" b="1">
              <a:latin typeface="Times New Roman"/>
              <a:cs typeface="Times New Roman"/>
            </a:endParaRPr>
          </a:p>
        </p:txBody>
      </p:sp>
      <p:sp>
        <p:nvSpPr>
          <p:cNvPr id="2" name="矩形: 圆角 1">
            <a:extLst>
              <a:ext uri="{FF2B5EF4-FFF2-40B4-BE49-F238E27FC236}">
                <a16:creationId xmlns:a16="http://schemas.microsoft.com/office/drawing/2014/main" id="{EF1E0B01-76F0-93D2-BCB7-B02159310813}"/>
              </a:ext>
            </a:extLst>
          </p:cNvPr>
          <p:cNvSpPr/>
          <p:nvPr/>
        </p:nvSpPr>
        <p:spPr>
          <a:xfrm>
            <a:off x="3850528" y="2493120"/>
            <a:ext cx="2147920" cy="1871759"/>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1800">
                <a:solidFill>
                  <a:schemeClr val="tx1"/>
                </a:solidFill>
                <a:latin typeface="Times New Roman"/>
                <a:ea typeface="+mn-lt"/>
                <a:cs typeface="Times New Roman"/>
              </a:rPr>
              <a:t>           MDS</a:t>
            </a:r>
            <a:endParaRPr lang="en-US">
              <a:solidFill>
                <a:schemeClr val="tx1"/>
              </a:solidFill>
            </a:endParaRPr>
          </a:p>
        </p:txBody>
      </p:sp>
      <p:sp>
        <p:nvSpPr>
          <p:cNvPr id="3" name="文本框 2">
            <a:extLst>
              <a:ext uri="{FF2B5EF4-FFF2-40B4-BE49-F238E27FC236}">
                <a16:creationId xmlns:a16="http://schemas.microsoft.com/office/drawing/2014/main" id="{CD1F5C2A-5FCD-B377-E82B-BD9FCFE61438}"/>
              </a:ext>
            </a:extLst>
          </p:cNvPr>
          <p:cNvSpPr txBox="1"/>
          <p:nvPr/>
        </p:nvSpPr>
        <p:spPr>
          <a:xfrm>
            <a:off x="821784" y="2345504"/>
            <a:ext cx="2226089" cy="2954655"/>
          </a:xfrm>
          <a:prstGeom prst="rect">
            <a:avLst/>
          </a:prstGeom>
          <a:noFill/>
        </p:spPr>
        <p:txBody>
          <a:bodyPr wrap="square" rtlCol="0">
            <a:spAutoFit/>
          </a:bodyPr>
          <a:lstStyle/>
          <a:p>
            <a:r>
              <a:rPr lang="en-US" sz="2400">
                <a:latin typeface="Times New Roman"/>
                <a:ea typeface="+mn-lt"/>
                <a:cs typeface="Times New Roman"/>
              </a:rPr>
              <a:t>Designed to reconstruct Euclidean coordinates from pairwise distances or dissimilarities</a:t>
            </a:r>
            <a:r>
              <a:rPr lang="en-US" sz="1800">
                <a:latin typeface="Times New Roman"/>
                <a:ea typeface="+mn-lt"/>
                <a:cs typeface="Times New Roman"/>
              </a:rPr>
              <a:t>.</a:t>
            </a:r>
          </a:p>
          <a:p>
            <a:endParaRPr lang="LID4096"/>
          </a:p>
        </p:txBody>
      </p:sp>
      <p:sp>
        <p:nvSpPr>
          <p:cNvPr id="6" name="文本框 5">
            <a:extLst>
              <a:ext uri="{FF2B5EF4-FFF2-40B4-BE49-F238E27FC236}">
                <a16:creationId xmlns:a16="http://schemas.microsoft.com/office/drawing/2014/main" id="{86BDB0F0-DAFE-F27D-1DFF-555081A992E9}"/>
              </a:ext>
            </a:extLst>
          </p:cNvPr>
          <p:cNvSpPr txBox="1"/>
          <p:nvPr/>
        </p:nvSpPr>
        <p:spPr>
          <a:xfrm>
            <a:off x="7108763" y="2250254"/>
            <a:ext cx="5146021" cy="3693319"/>
          </a:xfrm>
          <a:prstGeom prst="rect">
            <a:avLst/>
          </a:prstGeom>
          <a:noFill/>
        </p:spPr>
        <p:txBody>
          <a:bodyPr wrap="square" rtlCol="0">
            <a:spAutoFit/>
          </a:bodyPr>
          <a:lstStyle/>
          <a:p>
            <a:pPr marL="0" lvl="1">
              <a:lnSpc>
                <a:spcPct val="150000"/>
              </a:lnSpc>
            </a:pPr>
            <a:r>
              <a:rPr lang="en-US" sz="2400">
                <a:latin typeface="Times New Roman"/>
                <a:ea typeface="+mn-lt"/>
                <a:cs typeface="Times New Roman"/>
              </a:rPr>
              <a:t>Two key steps: </a:t>
            </a:r>
          </a:p>
          <a:p>
            <a:pPr marL="0" lvl="2">
              <a:lnSpc>
                <a:spcPct val="150000"/>
              </a:lnSpc>
            </a:pPr>
            <a:r>
              <a:rPr lang="en-US" sz="2400">
                <a:latin typeface="Times New Roman"/>
                <a:ea typeface="+mn-lt"/>
                <a:cs typeface="Times New Roman"/>
              </a:rPr>
              <a:t>(a) Convert the squared distance matrix D into a matrix that represents inner products; </a:t>
            </a:r>
          </a:p>
          <a:p>
            <a:pPr marL="0" lvl="2">
              <a:lnSpc>
                <a:spcPct val="150000"/>
              </a:lnSpc>
            </a:pPr>
            <a:r>
              <a:rPr lang="en-US" sz="2400">
                <a:latin typeface="Times New Roman"/>
                <a:ea typeface="+mn-lt"/>
                <a:cs typeface="Times New Roman"/>
              </a:rPr>
              <a:t>(b) Carry out eigen-decomposition on the new matrix of inner products.</a:t>
            </a:r>
          </a:p>
          <a:p>
            <a:endParaRPr lang="LID4096"/>
          </a:p>
        </p:txBody>
      </p:sp>
      <p:sp>
        <p:nvSpPr>
          <p:cNvPr id="10" name="箭头: 左 9">
            <a:extLst>
              <a:ext uri="{FF2B5EF4-FFF2-40B4-BE49-F238E27FC236}">
                <a16:creationId xmlns:a16="http://schemas.microsoft.com/office/drawing/2014/main" id="{59DA635A-AA6C-2BF6-55A8-6713D230E3D6}"/>
              </a:ext>
            </a:extLst>
          </p:cNvPr>
          <p:cNvSpPr/>
          <p:nvPr/>
        </p:nvSpPr>
        <p:spPr>
          <a:xfrm>
            <a:off x="2840195" y="2897166"/>
            <a:ext cx="1010333" cy="679450"/>
          </a:xfrm>
          <a:prstGeom prst="left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箭头: 左 11">
            <a:extLst>
              <a:ext uri="{FF2B5EF4-FFF2-40B4-BE49-F238E27FC236}">
                <a16:creationId xmlns:a16="http://schemas.microsoft.com/office/drawing/2014/main" id="{2BA34501-8562-28F9-B1A7-01AC51645A53}"/>
              </a:ext>
            </a:extLst>
          </p:cNvPr>
          <p:cNvSpPr/>
          <p:nvPr/>
        </p:nvSpPr>
        <p:spPr>
          <a:xfrm rot="10800000">
            <a:off x="5998448" y="2897166"/>
            <a:ext cx="1010333" cy="679450"/>
          </a:xfrm>
          <a:prstGeom prst="left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945367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5895202-F962-1382-B72A-6F9A5D85475C}"/>
              </a:ext>
            </a:extLst>
          </p:cNvPr>
          <p:cNvPicPr>
            <a:picLocks noChangeAspect="1"/>
          </p:cNvPicPr>
          <p:nvPr/>
        </p:nvPicPr>
        <p:blipFill>
          <a:blip r:embed="rId3"/>
          <a:stretch>
            <a:fillRect/>
          </a:stretch>
        </p:blipFill>
        <p:spPr>
          <a:xfrm>
            <a:off x="9231976" y="78186"/>
            <a:ext cx="2872048" cy="919953"/>
          </a:xfrm>
          <a:prstGeom prst="rect">
            <a:avLst/>
          </a:prstGeom>
        </p:spPr>
      </p:pic>
      <p:sp>
        <p:nvSpPr>
          <p:cNvPr id="7" name="Rectangle 6">
            <a:extLst>
              <a:ext uri="{FF2B5EF4-FFF2-40B4-BE49-F238E27FC236}">
                <a16:creationId xmlns:a16="http://schemas.microsoft.com/office/drawing/2014/main" id="{51ADCF41-FCCA-D156-F739-F731149EC664}"/>
              </a:ext>
            </a:extLst>
          </p:cNvPr>
          <p:cNvSpPr/>
          <p:nvPr/>
        </p:nvSpPr>
        <p:spPr>
          <a:xfrm>
            <a:off x="-1" y="1179443"/>
            <a:ext cx="12205252" cy="119269"/>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8DBA2F2-D2D2-ACE2-059A-1F4873A4FB73}"/>
              </a:ext>
            </a:extLst>
          </p:cNvPr>
          <p:cNvSpPr txBox="1"/>
          <p:nvPr/>
        </p:nvSpPr>
        <p:spPr>
          <a:xfrm>
            <a:off x="238539" y="162338"/>
            <a:ext cx="419002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latin typeface="Times New Roman"/>
                <a:ea typeface="等线"/>
                <a:cs typeface="Times New Roman"/>
              </a:rPr>
              <a:t>MDS-results</a:t>
            </a:r>
            <a:endParaRPr lang="en-US" sz="4800" b="1">
              <a:latin typeface="Times New Roman"/>
              <a:cs typeface="Times New Roman"/>
            </a:endParaRPr>
          </a:p>
        </p:txBody>
      </p:sp>
      <p:sp>
        <p:nvSpPr>
          <p:cNvPr id="9" name="TextBox 8">
            <a:extLst>
              <a:ext uri="{FF2B5EF4-FFF2-40B4-BE49-F238E27FC236}">
                <a16:creationId xmlns:a16="http://schemas.microsoft.com/office/drawing/2014/main" id="{F2AE0BEA-13D9-ECBF-BE82-AC6B49DCEBD6}"/>
              </a:ext>
            </a:extLst>
          </p:cNvPr>
          <p:cNvSpPr txBox="1"/>
          <p:nvPr/>
        </p:nvSpPr>
        <p:spPr>
          <a:xfrm>
            <a:off x="139978" y="950702"/>
            <a:ext cx="11648660" cy="55659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n-US" sz="2400">
              <a:latin typeface="Times New Roman"/>
              <a:ea typeface="+mn-lt"/>
              <a:cs typeface="Times New Roman"/>
            </a:endParaRPr>
          </a:p>
          <a:p>
            <a:pPr marL="914400" lvl="1" indent="-457200">
              <a:lnSpc>
                <a:spcPct val="150000"/>
              </a:lnSpc>
              <a:buFont typeface="Courier New"/>
              <a:buChar char="o"/>
            </a:pPr>
            <a:r>
              <a:rPr lang="en-US" sz="2400">
                <a:latin typeface="Times New Roman"/>
                <a:ea typeface="+mn-lt"/>
                <a:cs typeface="Times New Roman"/>
              </a:rPr>
              <a:t>Results using MDS algorithm in scikit-learn are influenced by the random seed. </a:t>
            </a:r>
          </a:p>
          <a:p>
            <a:pPr marL="914400" lvl="1" indent="-457200">
              <a:lnSpc>
                <a:spcPct val="150000"/>
              </a:lnSpc>
              <a:buFont typeface="Courier New"/>
              <a:buChar char="o"/>
            </a:pPr>
            <a:r>
              <a:rPr lang="en-US" sz="2400">
                <a:latin typeface="Times New Roman"/>
                <a:ea typeface="+mn-lt"/>
                <a:cs typeface="Times New Roman"/>
              </a:rPr>
              <a:t>Only partially capture the correct ordering of images. </a:t>
            </a:r>
            <a:endParaRPr lang="en-US" sz="2400">
              <a:latin typeface="Times New Roman"/>
              <a:ea typeface="等线"/>
              <a:cs typeface="Times New Roman"/>
            </a:endParaRPr>
          </a:p>
          <a:p>
            <a:pPr marL="914400" lvl="1" indent="-457200">
              <a:lnSpc>
                <a:spcPct val="150000"/>
              </a:lnSpc>
              <a:buFont typeface="Courier New"/>
              <a:buChar char="o"/>
            </a:pPr>
            <a:r>
              <a:rPr lang="en-US" sz="2400">
                <a:latin typeface="Times New Roman"/>
                <a:ea typeface="等线"/>
                <a:cs typeface="Times New Roman"/>
              </a:rPr>
              <a:t>Average result (100 runs) still did not show significant improvement.</a:t>
            </a:r>
          </a:p>
          <a:p>
            <a:pPr lvl="1">
              <a:lnSpc>
                <a:spcPct val="150000"/>
              </a:lnSpc>
            </a:pPr>
            <a:endParaRPr lang="en-US" sz="2400">
              <a:latin typeface="Times New Roman"/>
              <a:ea typeface="等线"/>
              <a:cs typeface="Times New Roman"/>
            </a:endParaRPr>
          </a:p>
          <a:p>
            <a:pPr marL="914400" lvl="1" indent="-457200">
              <a:lnSpc>
                <a:spcPct val="150000"/>
              </a:lnSpc>
              <a:buFont typeface="Courier New"/>
              <a:buChar char="o"/>
            </a:pPr>
            <a:endParaRPr lang="en-US" sz="2400">
              <a:latin typeface="Times New Roman"/>
              <a:ea typeface="等线"/>
              <a:cs typeface="Times New Roman"/>
            </a:endParaRPr>
          </a:p>
          <a:p>
            <a:pPr marL="914400" lvl="1" indent="-457200">
              <a:lnSpc>
                <a:spcPct val="150000"/>
              </a:lnSpc>
              <a:buFont typeface="Courier New"/>
              <a:buChar char="o"/>
            </a:pPr>
            <a:endParaRPr lang="en-US" sz="2400">
              <a:latin typeface="Times New Roman"/>
              <a:ea typeface="等线"/>
              <a:cs typeface="Times New Roman"/>
            </a:endParaRPr>
          </a:p>
          <a:p>
            <a:pPr marL="457200" indent="-457200">
              <a:lnSpc>
                <a:spcPct val="150000"/>
              </a:lnSpc>
              <a:buFont typeface="Arial"/>
              <a:buChar char="•"/>
            </a:pPr>
            <a:endParaRPr lang="en-US" sz="2400">
              <a:latin typeface="Times New Roman"/>
              <a:ea typeface="等线"/>
              <a:cs typeface="Times New Roman"/>
            </a:endParaRPr>
          </a:p>
          <a:p>
            <a:pPr marL="457200" indent="-457200">
              <a:lnSpc>
                <a:spcPct val="150000"/>
              </a:lnSpc>
              <a:buFont typeface="Arial"/>
              <a:buChar char="•"/>
            </a:pPr>
            <a:endParaRPr lang="en-US" sz="2400">
              <a:latin typeface="Times New Roman"/>
              <a:ea typeface="等线"/>
              <a:cs typeface="Times New Roman"/>
            </a:endParaRPr>
          </a:p>
          <a:p>
            <a:pPr marL="457200" indent="-457200">
              <a:lnSpc>
                <a:spcPct val="150000"/>
              </a:lnSpc>
              <a:buFont typeface="Arial"/>
              <a:buChar char="•"/>
            </a:pPr>
            <a:endParaRPr lang="en-US" sz="2400">
              <a:latin typeface="Times New Roman"/>
              <a:ea typeface="等线"/>
              <a:cs typeface="Times New Roman"/>
            </a:endParaRPr>
          </a:p>
        </p:txBody>
      </p:sp>
      <p:pic>
        <p:nvPicPr>
          <p:cNvPr id="3" name="Picture 2" descr="A collage of a person&amp;#39;s face&#10;&#10;Description automatically generated">
            <a:extLst>
              <a:ext uri="{FF2B5EF4-FFF2-40B4-BE49-F238E27FC236}">
                <a16:creationId xmlns:a16="http://schemas.microsoft.com/office/drawing/2014/main" id="{C7EA6E5D-E941-BF9A-CAFD-1BCEAF874139}"/>
              </a:ext>
            </a:extLst>
          </p:cNvPr>
          <p:cNvPicPr>
            <a:picLocks noChangeAspect="1"/>
          </p:cNvPicPr>
          <p:nvPr/>
        </p:nvPicPr>
        <p:blipFill>
          <a:blip r:embed="rId4"/>
          <a:stretch>
            <a:fillRect/>
          </a:stretch>
        </p:blipFill>
        <p:spPr>
          <a:xfrm>
            <a:off x="239177" y="3830039"/>
            <a:ext cx="5568166" cy="2374570"/>
          </a:xfrm>
          <a:prstGeom prst="rect">
            <a:avLst/>
          </a:prstGeom>
        </p:spPr>
      </p:pic>
      <p:pic>
        <p:nvPicPr>
          <p:cNvPr id="5" name="Picture 4" descr="A collage of a person&amp;#39;s face&#10;&#10;Description automatically generated">
            <a:extLst>
              <a:ext uri="{FF2B5EF4-FFF2-40B4-BE49-F238E27FC236}">
                <a16:creationId xmlns:a16="http://schemas.microsoft.com/office/drawing/2014/main" id="{5CA036C0-9B23-E5F2-2746-6C07003D34B4}"/>
              </a:ext>
            </a:extLst>
          </p:cNvPr>
          <p:cNvPicPr>
            <a:picLocks noChangeAspect="1"/>
          </p:cNvPicPr>
          <p:nvPr/>
        </p:nvPicPr>
        <p:blipFill>
          <a:blip r:embed="rId5"/>
          <a:stretch>
            <a:fillRect/>
          </a:stretch>
        </p:blipFill>
        <p:spPr>
          <a:xfrm>
            <a:off x="6065754" y="3733676"/>
            <a:ext cx="5978361" cy="2557403"/>
          </a:xfrm>
          <a:prstGeom prst="rect">
            <a:avLst/>
          </a:prstGeom>
        </p:spPr>
      </p:pic>
      <p:sp>
        <p:nvSpPr>
          <p:cNvPr id="2" name="矩形 1">
            <a:extLst>
              <a:ext uri="{FF2B5EF4-FFF2-40B4-BE49-F238E27FC236}">
                <a16:creationId xmlns:a16="http://schemas.microsoft.com/office/drawing/2014/main" id="{3E9E5505-D904-47AC-2C83-035A36A35ECD}"/>
              </a:ext>
            </a:extLst>
          </p:cNvPr>
          <p:cNvSpPr/>
          <p:nvPr/>
        </p:nvSpPr>
        <p:spPr>
          <a:xfrm>
            <a:off x="1231900" y="6007100"/>
            <a:ext cx="565150" cy="139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矩形 5">
            <a:extLst>
              <a:ext uri="{FF2B5EF4-FFF2-40B4-BE49-F238E27FC236}">
                <a16:creationId xmlns:a16="http://schemas.microsoft.com/office/drawing/2014/main" id="{1E605397-FD59-0C74-8692-345F0B125B57}"/>
              </a:ext>
            </a:extLst>
          </p:cNvPr>
          <p:cNvSpPr/>
          <p:nvPr/>
        </p:nvSpPr>
        <p:spPr>
          <a:xfrm>
            <a:off x="7061200" y="6070600"/>
            <a:ext cx="622300" cy="2204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335133697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22</Slides>
  <Notes>20</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主题​​</vt:lpstr>
      <vt:lpstr>Ordering face dataset using manifold learning</vt:lpstr>
      <vt:lpstr>Introduction</vt:lpstr>
      <vt:lpstr>PowerPoint Presentation</vt:lpstr>
      <vt:lpstr>PowerPoint Presentation</vt:lpstr>
      <vt:lpstr>Methods and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Manifold learning methods comparison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Crack detection with optimized training of U-net</dc:title>
  <dc:creator>ZHANG Chen</dc:creator>
  <cp:revision>2</cp:revision>
  <dcterms:created xsi:type="dcterms:W3CDTF">2022-11-24T11:21:45Z</dcterms:created>
  <dcterms:modified xsi:type="dcterms:W3CDTF">2024-05-08T12:29:22Z</dcterms:modified>
</cp:coreProperties>
</file>